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3" r:id="rId3"/>
    <p:sldId id="336" r:id="rId5"/>
    <p:sldId id="376" r:id="rId6"/>
    <p:sldId id="377" r:id="rId7"/>
    <p:sldId id="375" r:id="rId8"/>
    <p:sldId id="356" r:id="rId9"/>
    <p:sldId id="357" r:id="rId10"/>
    <p:sldId id="461" r:id="rId11"/>
    <p:sldId id="358" r:id="rId12"/>
    <p:sldId id="462" r:id="rId13"/>
    <p:sldId id="463" r:id="rId14"/>
    <p:sldId id="364" r:id="rId15"/>
    <p:sldId id="362" r:id="rId16"/>
    <p:sldId id="464" r:id="rId17"/>
    <p:sldId id="382" r:id="rId18"/>
    <p:sldId id="361" r:id="rId19"/>
    <p:sldId id="381" r:id="rId20"/>
    <p:sldId id="359" r:id="rId21"/>
    <p:sldId id="371" r:id="rId22"/>
    <p:sldId id="365" r:id="rId23"/>
    <p:sldId id="383" r:id="rId24"/>
    <p:sldId id="370" r:id="rId25"/>
    <p:sldId id="337" r:id="rId26"/>
    <p:sldId id="550" r:id="rId27"/>
    <p:sldId id="551" r:id="rId28"/>
    <p:sldId id="552" r:id="rId29"/>
    <p:sldId id="553" r:id="rId30"/>
    <p:sldId id="554" r:id="rId31"/>
    <p:sldId id="555" r:id="rId32"/>
    <p:sldId id="556" r:id="rId33"/>
    <p:sldId id="557" r:id="rId34"/>
    <p:sldId id="558" r:id="rId35"/>
    <p:sldId id="559" r:id="rId36"/>
    <p:sldId id="560" r:id="rId37"/>
    <p:sldId id="561" r:id="rId38"/>
    <p:sldId id="562" r:id="rId39"/>
    <p:sldId id="563" r:id="rId40"/>
    <p:sldId id="564" r:id="rId41"/>
    <p:sldId id="565" r:id="rId42"/>
    <p:sldId id="566" r:id="rId43"/>
    <p:sldId id="414" r:id="rId44"/>
    <p:sldId id="415" r:id="rId45"/>
    <p:sldId id="416" r:id="rId46"/>
    <p:sldId id="417" r:id="rId47"/>
    <p:sldId id="418" r:id="rId48"/>
    <p:sldId id="419" r:id="rId49"/>
    <p:sldId id="420" r:id="rId50"/>
    <p:sldId id="421" r:id="rId51"/>
    <p:sldId id="422" r:id="rId52"/>
    <p:sldId id="423" r:id="rId53"/>
    <p:sldId id="424" r:id="rId54"/>
    <p:sldId id="425" r:id="rId55"/>
    <p:sldId id="426" r:id="rId56"/>
    <p:sldId id="427" r:id="rId57"/>
    <p:sldId id="428" r:id="rId58"/>
    <p:sldId id="429" r:id="rId59"/>
    <p:sldId id="430" r:id="rId60"/>
    <p:sldId id="431" r:id="rId61"/>
    <p:sldId id="432" r:id="rId62"/>
    <p:sldId id="433" r:id="rId63"/>
    <p:sldId id="434" r:id="rId64"/>
    <p:sldId id="435" r:id="rId65"/>
    <p:sldId id="436" r:id="rId66"/>
    <p:sldId id="386" r:id="rId67"/>
    <p:sldId id="385" r:id="rId68"/>
    <p:sldId id="360" r:id="rId69"/>
    <p:sldId id="373" r:id="rId70"/>
    <p:sldId id="437" r:id="rId71"/>
    <p:sldId id="438" r:id="rId72"/>
    <p:sldId id="439" r:id="rId73"/>
    <p:sldId id="366" r:id="rId74"/>
    <p:sldId id="440" r:id="rId75"/>
    <p:sldId id="372" r:id="rId76"/>
    <p:sldId id="374" r:id="rId77"/>
    <p:sldId id="367" r:id="rId78"/>
    <p:sldId id="368" r:id="rId79"/>
    <p:sldId id="441" r:id="rId80"/>
    <p:sldId id="442" r:id="rId81"/>
    <p:sldId id="443" r:id="rId82"/>
    <p:sldId id="444" r:id="rId83"/>
    <p:sldId id="542" r:id="rId84"/>
    <p:sldId id="379" r:id="rId85"/>
    <p:sldId id="446" r:id="rId86"/>
    <p:sldId id="447" r:id="rId87"/>
    <p:sldId id="448" r:id="rId88"/>
    <p:sldId id="541" r:id="rId89"/>
    <p:sldId id="384" r:id="rId90"/>
    <p:sldId id="449" r:id="rId91"/>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华硕电脑" initials="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74AE"/>
    <a:srgbClr val="046D34"/>
    <a:srgbClr val="003478"/>
    <a:srgbClr val="CFE5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39.xml"/><Relationship Id="rId95" Type="http://schemas.openxmlformats.org/officeDocument/2006/relationships/commentAuthors" Target="commentAuthors.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5AAE6-D7FD-4956-B07F-AE1A7DE975D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02E6E-D2CC-4F74-8ECE-FC1E890FF08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702E6E-D2CC-4F74-8ECE-FC1E890FF08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702E6E-D2CC-4F74-8ECE-FC1E890FF08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702E6E-D2CC-4F74-8ECE-FC1E890FF08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702E6E-D2CC-4F74-8ECE-FC1E890FF08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702E6E-D2CC-4F74-8ECE-FC1E890FF08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702E6E-D2CC-4F74-8ECE-FC1E890FF08F}"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702E6E-D2CC-4F74-8ECE-FC1E890FF08F}"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702E6E-D2CC-4F74-8ECE-FC1E890FF08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6702E6E-D2CC-4F74-8ECE-FC1E890FF08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098BF33-9672-4AF8-965A-6536840FB35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DF5F7C-25B9-4769-8030-EE5D1C7F33C2}"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98BF33-9672-4AF8-965A-6536840FB35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F5F7C-25B9-4769-8030-EE5D1C7F33C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tags" Target="../tags/tag2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20.png"/><Relationship Id="rId1" Type="http://schemas.openxmlformats.org/officeDocument/2006/relationships/tags" Target="../tags/tag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image" Target="../media/image6.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tags" Target="../tags/tag29.xml"/><Relationship Id="rId4" Type="http://schemas.openxmlformats.org/officeDocument/2006/relationships/image" Target="../media/image23.png"/><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tags" Target="../tags/tag32.xml"/><Relationship Id="rId1" Type="http://schemas.openxmlformats.org/officeDocument/2006/relationships/image" Target="../media/image25.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2.v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0.wmf"/><Relationship Id="rId1"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image" Target="../media/image30.wmf"/><Relationship Id="rId1"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tags" Target="../tags/tag33.xml"/><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8.png"/><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image" Target="../media/image51.jpeg"/><Relationship Id="rId1"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52.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1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image" Target="../media/image53.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tags" Target="../tags/tag34.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tags" Target="../tags/tag3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tags" Target="../tags/tag36.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1.xml"/><Relationship Id="rId2" Type="http://schemas.openxmlformats.org/officeDocument/2006/relationships/image" Target="../media/image59.jpeg"/><Relationship Id="rId1" Type="http://schemas.openxmlformats.org/officeDocument/2006/relationships/tags" Target="../tags/tag37.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xml"/><Relationship Id="rId2" Type="http://schemas.openxmlformats.org/officeDocument/2006/relationships/image" Target="../media/image60.png"/><Relationship Id="rId1" Type="http://schemas.openxmlformats.org/officeDocument/2006/relationships/tags" Target="../tags/tag38.xml"/></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1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11.png"/><Relationship Id="rId1" Type="http://schemas.openxmlformats.org/officeDocument/2006/relationships/tags" Target="../tags/tag1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1.png"/><Relationship Id="rId1" Type="http://schemas.openxmlformats.org/officeDocument/2006/relationships/image" Target="../media/image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7" Type="http://schemas.openxmlformats.org/officeDocument/2006/relationships/notesSlide" Target="../notesSlides/notesSlide72.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rot="18900000">
            <a:off x="6384983" y="-1592170"/>
            <a:ext cx="2842292" cy="2842292"/>
          </a:xfrm>
          <a:prstGeom prst="roundRect">
            <a:avLst/>
          </a:prstGeom>
          <a:blipFill dpi="0" rotWithShape="0">
            <a:blip r:embed="rId1"/>
            <a:srcRect/>
            <a:tile tx="0" ty="0" sx="100000" sy="100000" flip="none" algn="l"/>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圆角 6"/>
          <p:cNvSpPr/>
          <p:nvPr/>
        </p:nvSpPr>
        <p:spPr>
          <a:xfrm rot="18900000">
            <a:off x="8817688" y="385409"/>
            <a:ext cx="2842292" cy="2842292"/>
          </a:xfrm>
          <a:prstGeom prst="roundRect">
            <a:avLst/>
          </a:prstGeom>
          <a:blipFill dpi="0" rotWithShape="0">
            <a:blip r:embed="rId2"/>
            <a:srcRect/>
            <a:tile tx="0" ty="0" sx="100000" sy="100000" flip="none" algn="l"/>
          </a:blipFill>
          <a:ln>
            <a:no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圆角 7"/>
          <p:cNvSpPr/>
          <p:nvPr/>
        </p:nvSpPr>
        <p:spPr>
          <a:xfrm rot="18900000">
            <a:off x="10955755" y="2523476"/>
            <a:ext cx="2842292" cy="2842292"/>
          </a:xfrm>
          <a:prstGeom prst="roundRect">
            <a:avLst/>
          </a:prstGeom>
          <a:blipFill dpi="0" rotWithShape="0">
            <a:blip r:embed="rId3"/>
            <a:srcRect/>
            <a:tile tx="0" ty="0" sx="100000" sy="100000" flip="none" algn="r"/>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圆角 11"/>
          <p:cNvSpPr/>
          <p:nvPr/>
        </p:nvSpPr>
        <p:spPr>
          <a:xfrm rot="2700000">
            <a:off x="4286798" y="3518130"/>
            <a:ext cx="7479560" cy="7479560"/>
          </a:xfrm>
          <a:prstGeom prst="roundRect">
            <a:avLst>
              <a:gd name="adj" fmla="val 10719"/>
            </a:avLst>
          </a:prstGeom>
          <a:solidFill>
            <a:srgbClr val="2674AE"/>
          </a:solidFill>
          <a:ln w="136525">
            <a:solidFill>
              <a:srgbClr val="CFE5F2"/>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文本框 99"/>
          <p:cNvSpPr txBox="1"/>
          <p:nvPr/>
        </p:nvSpPr>
        <p:spPr>
          <a:xfrm>
            <a:off x="354157" y="2229625"/>
            <a:ext cx="6370493" cy="848246"/>
          </a:xfrm>
          <a:prstGeom prst="rect">
            <a:avLst/>
          </a:prstGeom>
          <a:noFill/>
        </p:spPr>
        <p:txBody>
          <a:bodyPr wrap="square" rtlCol="0">
            <a:spAutoFit/>
          </a:bodyPr>
          <a:lstStyle/>
          <a:p>
            <a:pPr lvl="0" algn="dist">
              <a:lnSpc>
                <a:spcPct val="110000"/>
              </a:lnSpc>
              <a:defRPr/>
            </a:pPr>
            <a:r>
              <a:rPr lang="en-US" altLang="zh-CN"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语言期末讲座</a:t>
            </a:r>
            <a:endPar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474667" y="4159445"/>
            <a:ext cx="2335637" cy="335122"/>
            <a:chOff x="853759" y="3501895"/>
            <a:chExt cx="1200364" cy="335122"/>
          </a:xfrm>
          <a:effectLst>
            <a:outerShdw blurRad="50800" dist="38100" dir="2700000" sx="101000" sy="101000" algn="tl" rotWithShape="0">
              <a:prstClr val="black">
                <a:alpha val="40000"/>
              </a:prstClr>
            </a:outerShdw>
          </a:effectLst>
        </p:grpSpPr>
        <p:sp>
          <p:nvSpPr>
            <p:cNvPr id="102" name="矩形: 圆角 101"/>
            <p:cNvSpPr/>
            <p:nvPr/>
          </p:nvSpPr>
          <p:spPr>
            <a:xfrm>
              <a:off x="853759" y="3501895"/>
              <a:ext cx="1200364" cy="335122"/>
            </a:xfrm>
            <a:prstGeom prst="roundRect">
              <a:avLst>
                <a:gd name="adj" fmla="val 50000"/>
              </a:avLst>
            </a:prstGeom>
            <a:solidFill>
              <a:srgbClr val="26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03" name="文本框 102"/>
            <p:cNvSpPr txBox="1"/>
            <p:nvPr/>
          </p:nvSpPr>
          <p:spPr>
            <a:xfrm>
              <a:off x="890314" y="3523862"/>
              <a:ext cx="1119117" cy="306705"/>
            </a:xfrm>
            <a:prstGeom prst="rect">
              <a:avLst/>
            </a:prstGeom>
            <a:noFill/>
          </p:spPr>
          <p:txBody>
            <a:bodyPr wrap="square" rtlCol="0">
              <a:spAutoFit/>
            </a:bodyPr>
            <a:lstStyle/>
            <a:p>
              <a:pPr lvl="0">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讲解人：章海</a:t>
              </a:r>
              <a:endPar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sp>
        <p:nvSpPr>
          <p:cNvPr id="112" name="矩形: 圆角 111"/>
          <p:cNvSpPr/>
          <p:nvPr/>
        </p:nvSpPr>
        <p:spPr>
          <a:xfrm rot="18900000">
            <a:off x="10955755" y="-1752658"/>
            <a:ext cx="2842292" cy="2842292"/>
          </a:xfrm>
          <a:prstGeom prst="roundRect">
            <a:avLst/>
          </a:prstGeom>
          <a:blipFill dpi="0" rotWithShape="0">
            <a:blip r:embed="rId4"/>
            <a:srcRect/>
            <a:tile tx="0" ty="0" sx="100000" sy="100000" flip="none" algn="ctr"/>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43" y="1500052"/>
            <a:ext cx="2653751" cy="584188"/>
          </a:xfrm>
          <a:prstGeom prst="rect">
            <a:avLst/>
          </a:prstGeom>
          <a:effectLst>
            <a:outerShdw blurRad="50800" dist="38100" dir="2700000" sx="101000" sy="101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09</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09</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字符型数据</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347345" y="1284605"/>
            <a:ext cx="4911090" cy="5573395"/>
          </a:xfrm>
          <a:prstGeom prst="rect">
            <a:avLst/>
          </a:prstGeom>
          <a:noFill/>
          <a:ln w="9525">
            <a:noFill/>
          </a:ln>
        </p:spPr>
        <p:txBody>
          <a:bodyPr>
            <a:noAutofit/>
          </a:bodyPr>
          <a:p>
            <a:pPr indent="0"/>
            <a:r>
              <a:rPr lang="en-US" sz="2400" b="0">
                <a:latin typeface="Calibri" panose="020F0502020204030204" charset="0"/>
                <a:ea typeface="宋体" panose="02010600030101010101" pitchFamily="2" charset="-122"/>
                <a:cs typeface="Times New Roman" panose="02020603050405020304" charset="0"/>
              </a:rPr>
              <a:t>ASCII</a:t>
            </a:r>
            <a:r>
              <a:rPr lang="zh-CN" sz="2400" b="0">
                <a:ea typeface="宋体" panose="02010600030101010101" pitchFamily="2" charset="-122"/>
              </a:rPr>
              <a:t>字写英文字母</a:t>
            </a:r>
            <a:r>
              <a:rPr lang="en-US" sz="2400" b="0">
                <a:latin typeface="Calibri" panose="020F0502020204030204" charset="0"/>
                <a:ea typeface="宋体" panose="02010600030101010101" pitchFamily="2" charset="-122"/>
              </a:rPr>
              <a:t>A~Z</a:t>
            </a:r>
            <a:r>
              <a:rPr lang="zh-CN" sz="2400" b="0">
                <a:ea typeface="宋体" panose="02010600030101010101" pitchFamily="2" charset="-122"/>
              </a:rPr>
              <a:t>，</a:t>
            </a:r>
            <a:r>
              <a:rPr lang="zh-CN" sz="2400">
                <a:ea typeface="宋体" panose="02010600030101010101" pitchFamily="2" charset="-122"/>
                <a:sym typeface="+mn-ea"/>
              </a:rPr>
              <a:t>符集包括：</a:t>
            </a:r>
            <a:r>
              <a:rPr lang="en-US" sz="2400">
                <a:latin typeface="Wingdings" panose="05000000000000000000" charset="0"/>
                <a:ea typeface="宋体" panose="02010600030101010101" pitchFamily="2" charset="-122"/>
                <a:sym typeface="+mn-ea"/>
              </a:rPr>
              <a:t>v </a:t>
            </a:r>
            <a:r>
              <a:rPr lang="zh-CN" sz="2400">
                <a:ea typeface="宋体" panose="02010600030101010101" pitchFamily="2" charset="-122"/>
                <a:sym typeface="+mn-ea"/>
              </a:rPr>
              <a:t>字母</a:t>
            </a:r>
            <a:r>
              <a:rPr lang="en-US" sz="2400">
                <a:latin typeface="Calibri" panose="020F0502020204030204" charset="0"/>
                <a:ea typeface="宋体" panose="02010600030101010101" pitchFamily="2" charset="-122"/>
                <a:cs typeface="Times New Roman" panose="02020603050405020304" charset="0"/>
                <a:sym typeface="+mn-ea"/>
              </a:rPr>
              <a:t>: </a:t>
            </a:r>
            <a:r>
              <a:rPr lang="zh-CN" sz="2400">
                <a:ea typeface="宋体" panose="02010600030101010101" pitchFamily="2" charset="-122"/>
                <a:sym typeface="+mn-ea"/>
              </a:rPr>
              <a:t>大</a:t>
            </a:r>
            <a:r>
              <a:rPr lang="zh-CN" sz="2400" b="0">
                <a:ea typeface="宋体" panose="02010600030101010101" pitchFamily="2" charset="-122"/>
              </a:rPr>
              <a:t>小写英文字母</a:t>
            </a:r>
            <a:r>
              <a:rPr lang="en-US" sz="2400" b="0">
                <a:latin typeface="Calibri" panose="020F0502020204030204" charset="0"/>
                <a:ea typeface="宋体" panose="02010600030101010101" pitchFamily="2" charset="-122"/>
              </a:rPr>
              <a:t>a~z</a:t>
            </a:r>
            <a:r>
              <a:rPr lang="en-US" sz="2400" b="0">
                <a:latin typeface="Wingdings" panose="05000000000000000000" charset="0"/>
                <a:ea typeface="宋体" panose="02010600030101010101" pitchFamily="2" charset="-122"/>
              </a:rPr>
              <a:t>v </a:t>
            </a:r>
            <a:r>
              <a:rPr lang="zh-CN" sz="2400" b="0">
                <a:ea typeface="宋体" panose="02010600030101010101" pitchFamily="2" charset="-122"/>
              </a:rPr>
              <a:t>数字</a:t>
            </a:r>
            <a:r>
              <a:rPr lang="en-US" sz="2400" b="0">
                <a:latin typeface="Calibri" panose="020F0502020204030204" charset="0"/>
                <a:ea typeface="宋体" panose="02010600030101010101" pitchFamily="2" charset="-122"/>
                <a:cs typeface="Times New Roman" panose="02020603050405020304" charset="0"/>
              </a:rPr>
              <a:t>: 0</a:t>
            </a:r>
            <a:r>
              <a:rPr lang="zh-CN" sz="2400" b="0">
                <a:ea typeface="宋体" panose="02010600030101010101" pitchFamily="2" charset="-122"/>
              </a:rPr>
              <a:t>～</a:t>
            </a:r>
            <a:r>
              <a:rPr lang="en-US" sz="2400" b="0">
                <a:latin typeface="Calibri" panose="020F0502020204030204" charset="0"/>
                <a:ea typeface="宋体" panose="02010600030101010101" pitchFamily="2" charset="-122"/>
              </a:rPr>
              <a:t>9</a:t>
            </a:r>
            <a:r>
              <a:rPr lang="en-US" sz="2400" b="0">
                <a:latin typeface="Wingdings" panose="05000000000000000000" charset="0"/>
                <a:ea typeface="宋体" panose="02010600030101010101" pitchFamily="2" charset="-122"/>
              </a:rPr>
              <a:t>v </a:t>
            </a:r>
            <a:r>
              <a:rPr lang="zh-CN" sz="2400" b="0">
                <a:ea typeface="宋体" panose="02010600030101010101" pitchFamily="2" charset="-122"/>
              </a:rPr>
              <a:t>专门符号</a:t>
            </a:r>
            <a:r>
              <a:rPr lang="en-US" sz="2400" b="0">
                <a:latin typeface="Calibri" panose="020F0502020204030204" charset="0"/>
                <a:ea typeface="宋体" panose="02010600030101010101" pitchFamily="2" charset="-122"/>
                <a:cs typeface="Times New Roman" panose="02020603050405020304" charset="0"/>
              </a:rPr>
              <a:t>: 29</a:t>
            </a:r>
            <a:r>
              <a:rPr lang="zh-CN" sz="2400" b="0">
                <a:ea typeface="宋体" panose="02010600030101010101" pitchFamily="2" charset="-122"/>
              </a:rPr>
              <a:t>个</a:t>
            </a:r>
            <a:r>
              <a:rPr lang="zh-CN" sz="2400" b="0">
                <a:ea typeface="宋体" panose="02010600030101010101" pitchFamily="2" charset="-122"/>
              </a:rPr>
              <a:t>,包括</a:t>
            </a:r>
            <a:r>
              <a:rPr lang="en-US" sz="2400" b="0">
                <a:latin typeface="Calibri" panose="020F0502020204030204" charset="0"/>
                <a:ea typeface="宋体" panose="02010600030101010101" pitchFamily="2" charset="-122"/>
              </a:rPr>
              <a:t>! "  #  &amp;  '  (  )  *  +  ,  -  .  /  :  ;  &lt;  =  &gt;  ?  [  \  ]  ^  _  `  {  |  }  ~</a:t>
            </a:r>
            <a:r>
              <a:rPr lang="en-US" sz="2400" b="0">
                <a:latin typeface="Wingdings" panose="05000000000000000000" charset="0"/>
                <a:ea typeface="宋体" panose="02010600030101010101" pitchFamily="2" charset="-122"/>
              </a:rPr>
              <a:t>v </a:t>
            </a:r>
            <a:r>
              <a:rPr lang="zh-CN" sz="2400" b="0">
                <a:ea typeface="宋体" panose="02010600030101010101" pitchFamily="2" charset="-122"/>
              </a:rPr>
              <a:t>空格符</a:t>
            </a:r>
            <a:r>
              <a:rPr lang="en-US" sz="2400" b="0">
                <a:latin typeface="Calibri" panose="020F0502020204030204" charset="0"/>
                <a:ea typeface="宋体" panose="02010600030101010101" pitchFamily="2" charset="-122"/>
                <a:cs typeface="Times New Roman" panose="02020603050405020304" charset="0"/>
              </a:rPr>
              <a:t>: </a:t>
            </a:r>
            <a:r>
              <a:rPr lang="en-US" sz="2400" b="0">
                <a:latin typeface="Wingdings" panose="05000000000000000000" charset="0"/>
                <a:ea typeface="宋体" panose="02010600030101010101" pitchFamily="2" charset="-122"/>
              </a:rPr>
              <a:t>v </a:t>
            </a:r>
            <a:r>
              <a:rPr lang="zh-CN" sz="2400" b="0">
                <a:ea typeface="宋体" panose="02010600030101010101" pitchFamily="2" charset="-122"/>
              </a:rPr>
              <a:t>不能显示的字符</a:t>
            </a:r>
            <a:r>
              <a:rPr lang="en-US" sz="2400" b="0">
                <a:latin typeface="Calibri" panose="020F0502020204030204" charset="0"/>
                <a:ea typeface="宋体" panose="02010600030101010101" pitchFamily="2" charset="-122"/>
                <a:cs typeface="Times New Roman" panose="02020603050405020304" charset="0"/>
              </a:rPr>
              <a:t>: </a:t>
            </a:r>
            <a:r>
              <a:rPr lang="zh-CN" sz="2400" b="0">
                <a:ea typeface="宋体" panose="02010600030101010101" pitchFamily="2" charset="-122"/>
              </a:rPr>
              <a:t>空</a:t>
            </a:r>
            <a:r>
              <a:rPr lang="en-US" sz="2400" b="0">
                <a:latin typeface="Calibri" panose="020F0502020204030204" charset="0"/>
                <a:ea typeface="宋体" panose="02010600030101010101" pitchFamily="2" charset="-122"/>
              </a:rPr>
              <a:t>(null)</a:t>
            </a:r>
            <a:r>
              <a:rPr lang="zh-CN" sz="2400" b="0">
                <a:ea typeface="宋体" panose="02010600030101010101" pitchFamily="2" charset="-122"/>
              </a:rPr>
              <a:t>字符</a:t>
            </a:r>
            <a:r>
              <a:rPr lang="en-US" sz="2400" b="0">
                <a:latin typeface="Calibri" panose="020F0502020204030204" charset="0"/>
                <a:ea typeface="宋体" panose="02010600030101010101" pitchFamily="2" charset="-122"/>
              </a:rPr>
              <a:t>(</a:t>
            </a:r>
            <a:r>
              <a:rPr lang="zh-CN" sz="2400" b="0">
                <a:ea typeface="宋体" panose="02010600030101010101" pitchFamily="2" charset="-122"/>
              </a:rPr>
              <a:t>以</a:t>
            </a:r>
            <a:r>
              <a:rPr lang="en-US" sz="2400" b="0">
                <a:latin typeface="Calibri" panose="020F0502020204030204" charset="0"/>
                <a:ea typeface="宋体" panose="02010600030101010101" pitchFamily="2" charset="-122"/>
              </a:rPr>
              <a:t>'\0'</a:t>
            </a:r>
            <a:r>
              <a:rPr lang="zh-CN" sz="2400" b="0">
                <a:ea typeface="宋体" panose="02010600030101010101" pitchFamily="2" charset="-122"/>
              </a:rPr>
              <a:t>表示</a:t>
            </a:r>
            <a:r>
              <a:rPr lang="en-US" sz="2400" b="0">
                <a:latin typeface="Calibri" panose="020F0502020204030204" charset="0"/>
                <a:ea typeface="宋体" panose="02010600030101010101" pitchFamily="2" charset="-122"/>
              </a:rPr>
              <a:t>)</a:t>
            </a:r>
            <a:r>
              <a:rPr lang="en-US" sz="2400" b="0">
                <a:latin typeface="Calibri" panose="020F0502020204030204" charset="0"/>
                <a:ea typeface="宋体" panose="02010600030101010101" pitchFamily="2" charset="-122"/>
                <a:cs typeface="Times New Roman" panose="02020603050405020304" charset="0"/>
              </a:rPr>
              <a:t>ASCII</a:t>
            </a:r>
            <a:r>
              <a:rPr lang="zh-CN" sz="2400" b="0">
                <a:ea typeface="宋体" panose="02010600030101010101" pitchFamily="2" charset="-122"/>
              </a:rPr>
              <a:t>码表记住</a:t>
            </a:r>
            <a:r>
              <a:rPr lang="en-US" sz="2400" b="0">
                <a:latin typeface="Calibri" panose="020F0502020204030204" charset="0"/>
                <a:ea typeface="宋体" panose="02010600030101010101" pitchFamily="2" charset="-122"/>
              </a:rPr>
              <a:t>‘0’</a:t>
            </a:r>
            <a:r>
              <a:rPr lang="zh-CN" sz="2400" b="0">
                <a:ea typeface="宋体" panose="02010600030101010101" pitchFamily="2" charset="-122"/>
              </a:rPr>
              <a:t>（</a:t>
            </a:r>
            <a:r>
              <a:rPr lang="en-US" sz="2400" b="0">
                <a:latin typeface="Calibri" panose="020F0502020204030204" charset="0"/>
                <a:ea typeface="宋体" panose="02010600030101010101" pitchFamily="2" charset="-122"/>
              </a:rPr>
              <a:t>48</a:t>
            </a:r>
            <a:r>
              <a:rPr lang="zh-CN" sz="2400" b="0">
                <a:ea typeface="宋体" panose="02010600030101010101" pitchFamily="2" charset="-122"/>
              </a:rPr>
              <a:t>），</a:t>
            </a:r>
            <a:r>
              <a:rPr lang="en-US" sz="2400" b="0">
                <a:latin typeface="Calibri" panose="020F0502020204030204" charset="0"/>
                <a:ea typeface="宋体" panose="02010600030101010101" pitchFamily="2" charset="-122"/>
              </a:rPr>
              <a:t>‘A’</a:t>
            </a:r>
            <a:r>
              <a:rPr lang="zh-CN" sz="2400" b="0">
                <a:ea typeface="宋体" panose="02010600030101010101" pitchFamily="2" charset="-122"/>
              </a:rPr>
              <a:t>（</a:t>
            </a:r>
            <a:r>
              <a:rPr lang="en-US" sz="2400" b="0">
                <a:latin typeface="Calibri" panose="020F0502020204030204" charset="0"/>
                <a:ea typeface="宋体" panose="02010600030101010101" pitchFamily="2" charset="-122"/>
              </a:rPr>
              <a:t>65</a:t>
            </a:r>
            <a:r>
              <a:rPr lang="zh-CN" sz="2400" b="0">
                <a:ea typeface="宋体" panose="02010600030101010101" pitchFamily="2" charset="-122"/>
              </a:rPr>
              <a:t>），</a:t>
            </a:r>
            <a:r>
              <a:rPr lang="en-US" sz="2400" b="0">
                <a:latin typeface="Calibri" panose="020F0502020204030204" charset="0"/>
                <a:ea typeface="宋体" panose="02010600030101010101" pitchFamily="2" charset="-122"/>
              </a:rPr>
              <a:t>‘a’</a:t>
            </a:r>
            <a:r>
              <a:rPr lang="zh-CN" sz="2400" b="0">
                <a:ea typeface="宋体" panose="02010600030101010101" pitchFamily="2" charset="-122"/>
              </a:rPr>
              <a:t>（</a:t>
            </a:r>
            <a:r>
              <a:rPr lang="en-US" sz="2400" b="0">
                <a:latin typeface="Calibri" panose="020F0502020204030204" charset="0"/>
                <a:ea typeface="宋体" panose="02010600030101010101" pitchFamily="2" charset="-122"/>
              </a:rPr>
              <a:t>97</a:t>
            </a:r>
            <a:r>
              <a:rPr lang="zh-CN" sz="2400" b="0">
                <a:ea typeface="宋体" panose="02010600030101010101" pitchFamily="2" charset="-122"/>
              </a:rPr>
              <a:t>）</a:t>
            </a:r>
            <a:endParaRPr lang="zh-CN" altLang="en-US" sz="2400" b="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5537200" y="1408430"/>
            <a:ext cx="6318250" cy="4229100"/>
          </a:xfrm>
          <a:prstGeom prst="rect">
            <a:avLst/>
          </a:prstGeom>
        </p:spPr>
      </p:pic>
      <p:sp>
        <p:nvSpPr>
          <p:cNvPr id="3" name="圆角矩形 2"/>
          <p:cNvSpPr/>
          <p:nvPr>
            <p:custDataLst>
              <p:tags r:id="rId2"/>
            </p:custDataLst>
          </p:nvPr>
        </p:nvSpPr>
        <p:spPr>
          <a:xfrm>
            <a:off x="5537200" y="2239010"/>
            <a:ext cx="6041390" cy="6096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custDataLst>
              <p:tags r:id="rId3"/>
            </p:custDataLst>
          </p:nvPr>
        </p:nvSpPr>
        <p:spPr>
          <a:xfrm>
            <a:off x="5537200" y="3125470"/>
            <a:ext cx="6083300" cy="24828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custDataLst>
              <p:tags r:id="rId4"/>
            </p:custDataLst>
          </p:nvPr>
        </p:nvSpPr>
        <p:spPr>
          <a:xfrm>
            <a:off x="5537200" y="3697605"/>
            <a:ext cx="6158230" cy="19932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10</a:t>
            </a:r>
            <a:endPar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字符型数据</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2" name="文本框 101"/>
          <p:cNvSpPr txBox="1"/>
          <p:nvPr/>
        </p:nvSpPr>
        <p:spPr>
          <a:xfrm>
            <a:off x="3598545" y="1348105"/>
            <a:ext cx="5080000" cy="4920615"/>
          </a:xfrm>
          <a:prstGeom prst="rect">
            <a:avLst/>
          </a:prstGeom>
          <a:noFill/>
          <a:ln w="9525">
            <a:noFill/>
          </a:ln>
        </p:spPr>
        <p:txBody>
          <a:bodyPr>
            <a:noAutofit/>
          </a:bodyPr>
          <a:p>
            <a:pPr indent="0"/>
            <a:r>
              <a:rPr lang="zh-CN" sz="2400" b="0">
                <a:ea typeface="宋体" panose="02010600030101010101" pitchFamily="2" charset="-122"/>
              </a:rPr>
              <a:t>putchar函数里面putchar（c）中c是字符常量，整型常量，字符变量，整型变量，只要它的值都是在ASCII码范围以内，就可以全部转化为字符输出，这个函数只会输出字符。 Getchar函数在使用时要小心，如果连续使用getchar，不要再输入结束之前，按上回车这些，因为getchar可以接受屏幕上无法显示的字符如\n，然后就会把\n也当做一个字符输入。</a:t>
            </a:r>
            <a:endParaRPr lang="zh-CN" altLang="en-US" b="0">
              <a:solidFill>
                <a:srgbClr val="FF0000"/>
              </a:solidFill>
              <a:ea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8678545" y="3482340"/>
            <a:ext cx="3477895" cy="23901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11</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实型数据</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659130" y="986155"/>
            <a:ext cx="10926445" cy="1198880"/>
          </a:xfrm>
          <a:prstGeom prst="rect">
            <a:avLst/>
          </a:prstGeom>
          <a:noFill/>
          <a:ln w="9525">
            <a:noFill/>
          </a:ln>
        </p:spPr>
        <p:txBody>
          <a:bodyPr wrap="square">
            <a:spAutoFit/>
          </a:bodyPr>
          <a:lstStyle/>
          <a:p>
            <a:pPr indent="0"/>
            <a:r>
              <a:rPr lang="en-US" altLang="zh-CN" b="0">
                <a:solidFill>
                  <a:srgbClr val="FF0000"/>
                </a:solidFill>
                <a:ea typeface="宋体" panose="02010600030101010101" pitchFamily="2" charset="-122"/>
              </a:rPr>
              <a:t>      </a:t>
            </a:r>
            <a:r>
              <a:rPr lang="en-US" altLang="zh-CN" b="0">
                <a:ea typeface="宋体" panose="02010600030101010101" pitchFamily="2" charset="-122"/>
              </a:rPr>
              <a:t>  </a:t>
            </a:r>
            <a:r>
              <a:rPr lang="zh-CN" b="0">
                <a:ea typeface="宋体" panose="02010600030101010101" pitchFamily="2" charset="-122"/>
              </a:rPr>
              <a:t>c中把</a:t>
            </a:r>
            <a:r>
              <a:rPr lang="zh-CN" b="0">
                <a:solidFill>
                  <a:srgbClr val="FF0000"/>
                </a:solidFill>
                <a:ea typeface="宋体" panose="02010600030101010101" pitchFamily="2" charset="-122"/>
              </a:rPr>
              <a:t>实数称为浮点数</a:t>
            </a:r>
            <a:r>
              <a:rPr lang="zh-CN" b="0">
                <a:ea typeface="宋体" panose="02010600030101010101" pitchFamily="2" charset="-122"/>
              </a:rPr>
              <a:t>，实数是</a:t>
            </a:r>
            <a:r>
              <a:rPr lang="zh-CN" b="0">
                <a:solidFill>
                  <a:srgbClr val="FF0000"/>
                </a:solidFill>
                <a:ea typeface="宋体" panose="02010600030101010101" pitchFamily="2" charset="-122"/>
              </a:rPr>
              <a:t>以</a:t>
            </a:r>
            <a:r>
              <a:rPr lang="zh-CN" b="0">
                <a:solidFill>
                  <a:srgbClr val="00B0F0"/>
                </a:solidFill>
                <a:ea typeface="宋体" panose="02010600030101010101" pitchFamily="2" charset="-122"/>
              </a:rPr>
              <a:t>指数形式</a:t>
            </a:r>
            <a:r>
              <a:rPr lang="zh-CN" b="0">
                <a:solidFill>
                  <a:srgbClr val="FF0000"/>
                </a:solidFill>
                <a:ea typeface="宋体" panose="02010600030101010101" pitchFamily="2" charset="-122"/>
              </a:rPr>
              <a:t>存放在存储单元</a:t>
            </a:r>
            <a:r>
              <a:rPr lang="zh-CN" b="0">
                <a:ea typeface="宋体" panose="02010600030101010101" pitchFamily="2" charset="-122"/>
              </a:rPr>
              <a:t>中的，由于小数点位置可以浮动，所以实数的指数形式为浮点数。</a:t>
            </a:r>
            <a:endParaRPr lang="zh-CN" b="0">
              <a:ea typeface="宋体" panose="02010600030101010101" pitchFamily="2" charset="-122"/>
            </a:endParaRPr>
          </a:p>
          <a:p>
            <a:pPr indent="0"/>
            <a:r>
              <a:rPr lang="en-US" altLang="zh-CN" b="0">
                <a:ea typeface="宋体" panose="02010600030101010101" pitchFamily="2" charset="-122"/>
              </a:rPr>
              <a:t>      </a:t>
            </a:r>
            <a:r>
              <a:rPr lang="en-US" altLang="zh-CN" b="0">
                <a:solidFill>
                  <a:srgbClr val="FF0000"/>
                </a:solidFill>
                <a:ea typeface="宋体" panose="02010600030101010101" pitchFamily="2" charset="-122"/>
              </a:rPr>
              <a:t> </a:t>
            </a:r>
            <a:r>
              <a:rPr lang="zh-CN" b="0">
                <a:solidFill>
                  <a:srgbClr val="FF0000"/>
                </a:solidFill>
                <a:ea typeface="宋体" panose="02010600030101010101" pitchFamily="2" charset="-122"/>
              </a:rPr>
              <a:t>浮点型变量是储存浮点数的。</a:t>
            </a:r>
            <a:endParaRPr lang="zh-CN" b="0">
              <a:ea typeface="宋体" panose="02010600030101010101" pitchFamily="2" charset="-122"/>
            </a:endParaRPr>
          </a:p>
          <a:p>
            <a:pPr indent="0"/>
            <a:r>
              <a:rPr lang="en-US" altLang="zh-CN" b="0">
                <a:ea typeface="宋体" panose="02010600030101010101" pitchFamily="2" charset="-122"/>
              </a:rPr>
              <a:t>      </a:t>
            </a:r>
            <a:r>
              <a:rPr lang="zh-CN" altLang="en-US" b="0">
                <a:ea typeface="宋体" panose="02010600030101010101" pitchFamily="2" charset="-122"/>
              </a:rPr>
              <a:t>对于指数形式，</a:t>
            </a:r>
            <a:r>
              <a:rPr lang="zh-CN" altLang="en-US" b="0">
                <a:solidFill>
                  <a:srgbClr val="FF0000"/>
                </a:solidFill>
                <a:ea typeface="宋体" panose="02010600030101010101" pitchFamily="2" charset="-122"/>
              </a:rPr>
              <a:t>e和E的前面都必须有数字，而且后面必须为整数，</a:t>
            </a:r>
            <a:r>
              <a:rPr lang="zh-CN" altLang="en-US" b="0">
                <a:ea typeface="宋体" panose="02010600030101010101" pitchFamily="2" charset="-122"/>
              </a:rPr>
              <a:t>没有e4，12e2.5之类的写法。</a:t>
            </a:r>
            <a:endParaRPr lang="zh-CN" altLang="en-US" b="0">
              <a:ea typeface="宋体" panose="02010600030101010101" pitchFamily="2" charset="-122"/>
            </a:endParaRPr>
          </a:p>
        </p:txBody>
      </p:sp>
      <mc:AlternateContent xmlns:mc="http://schemas.openxmlformats.org/markup-compatibility/2006">
        <mc:Choice xmlns:a14="http://schemas.microsoft.com/office/drawing/2010/main" Requires="a14">
          <p:sp>
            <p:nvSpPr>
              <p:cNvPr id="3" name="文本框 2"/>
              <p:cNvSpPr txBox="1"/>
              <p:nvPr/>
            </p:nvSpPr>
            <p:spPr>
              <a:xfrm>
                <a:off x="659130" y="2213610"/>
                <a:ext cx="5080000" cy="4533265"/>
              </a:xfrm>
              <a:prstGeom prst="rect">
                <a:avLst/>
              </a:prstGeom>
              <a:noFill/>
              <a:ln w="9525">
                <a:noFill/>
              </a:ln>
            </p:spPr>
            <p:txBody>
              <a:bodyPr>
                <a:spAutoFit/>
              </a:bodyPr>
              <a:lstStyle/>
              <a:p>
                <a:pPr indent="0"/>
                <a:r>
                  <a:rPr lang="zh-CN" b="0">
                    <a:ea typeface="宋体" panose="02010600030101010101" pitchFamily="2" charset="-122"/>
                  </a:rPr>
                  <a:t>（1）编译系统为每一个float型变量分配四个字节，数值以规范化的</a:t>
                </a:r>
                <a:r>
                  <a:rPr lang="zh-CN" b="0">
                    <a:solidFill>
                      <a:srgbClr val="FF0000"/>
                    </a:solidFill>
                    <a:ea typeface="宋体" panose="02010600030101010101" pitchFamily="2" charset="-122"/>
                  </a:rPr>
                  <a:t>二进制指数形式</a:t>
                </a:r>
                <a:r>
                  <a:rPr lang="zh-CN" b="0">
                    <a:ea typeface="宋体" panose="02010600030101010101" pitchFamily="2" charset="-122"/>
                  </a:rPr>
                  <a:t>存放在存储单元当中。存储时，系统将实型数据分成</a:t>
                </a:r>
                <a:r>
                  <a:rPr lang="zh-CN" b="0">
                    <a:solidFill>
                      <a:srgbClr val="FF0000"/>
                    </a:solidFill>
                    <a:ea typeface="宋体" panose="02010600030101010101" pitchFamily="2" charset="-122"/>
                  </a:rPr>
                  <a:t>小数部分和指数部分</a:t>
                </a:r>
                <a:r>
                  <a:rPr lang="zh-CN" b="0">
                    <a:ea typeface="宋体" panose="02010600030101010101" pitchFamily="2" charset="-122"/>
                  </a:rPr>
                  <a:t>两个部分，分别存放。</a:t>
                </a:r>
                <a:endParaRPr lang="zh-CN" b="0">
                  <a:ea typeface="宋体" panose="02010600030101010101" pitchFamily="2" charset="-122"/>
                </a:endParaRPr>
              </a:p>
              <a:p>
                <a:pPr indent="0"/>
                <a:r>
                  <a:rPr lang="zh-CN" b="0">
                    <a:ea typeface="宋体" panose="02010600030101010101" pitchFamily="2" charset="-122"/>
                  </a:rPr>
                  <a:t>小数部分的小数点前面的数为零。如</a:t>
                </a:r>
                <a:endParaRPr lang="zh-CN" b="0">
                  <a:ea typeface="宋体" panose="02010600030101010101" pitchFamily="2" charset="-122"/>
                </a:endParaRPr>
              </a:p>
              <a:p>
                <a:pPr indent="0"/>
                <a:r>
                  <a:rPr lang="zh-CN" b="0">
                    <a:ea typeface="宋体" panose="02010600030101010101" pitchFamily="2" charset="-122"/>
                  </a:rPr>
                  <a:t>+  .314159  1           数符   小数部分   指数部分</a:t>
                </a:r>
                <a:endParaRPr lang="zh-CN" b="0">
                  <a:ea typeface="宋体" panose="02010600030101010101" pitchFamily="2" charset="-122"/>
                </a:endParaRPr>
              </a:p>
              <a:p>
                <a:pPr indent="0"/>
                <a:r>
                  <a:rPr lang="zh-CN" b="0">
                    <a:ea typeface="宋体" panose="02010600030101010101" pitchFamily="2" charset="-122"/>
                  </a:rPr>
                  <a:t>相当于是</a:t>
                </a:r>
                <a:r>
                  <a:rPr lang="en-US" b="0">
                    <a:latin typeface="华文新魏" panose="02010800040101010101" charset="-122"/>
                    <a:ea typeface="宋体" panose="02010600030101010101" pitchFamily="2" charset="-122"/>
                  </a:rPr>
                  <a:t>+.314159*</a:t>
                </a:r>
                <a14:m>
                  <m:oMath xmlns:m="http://schemas.openxmlformats.org/officeDocument/2006/math">
                    <m:sSup>
                      <m:sSupPr>
                        <m:ctrlPr>
                          <a:rPr lang="en-US" b="0" i="1">
                            <a:latin typeface="Cambria Math" panose="02040503050406030204" pitchFamily="18" charset="0"/>
                            <a:ea typeface="宋体" panose="02010600030101010101" pitchFamily="2" charset="-122"/>
                            <a:cs typeface="Cambria Math" panose="02040503050406030204" pitchFamily="18" charset="0"/>
                          </a:rPr>
                        </m:ctrlPr>
                      </m:sSupPr>
                      <m:e>
                        <m:r>
                          <a:rPr lang="en-US" b="0" i="1">
                            <a:latin typeface="Cambria Math" panose="02040503050406030204" pitchFamily="18" charset="0"/>
                            <a:ea typeface="MS Mincho" charset="0"/>
                            <a:cs typeface="Cambria Math" panose="02040503050406030204" pitchFamily="18" charset="0"/>
                          </a:rPr>
                          <m:t>10</m:t>
                        </m:r>
                      </m:e>
                      <m:sup>
                        <m:r>
                          <a:rPr lang="en-US" b="0" i="1">
                            <a:latin typeface="Cambria Math" panose="02040503050406030204" pitchFamily="18" charset="0"/>
                            <a:ea typeface="MS Mincho" charset="0"/>
                            <a:cs typeface="Cambria Math" panose="02040503050406030204" pitchFamily="18" charset="0"/>
                          </a:rPr>
                          <m:t>1</m:t>
                        </m:r>
                      </m:sup>
                    </m:sSup>
                  </m:oMath>
                </a14:m>
                <a:r>
                  <a:rPr lang="en-US" b="0">
                    <a:latin typeface="华文新魏" panose="02010800040101010101" charset="-122"/>
                    <a:ea typeface="宋体" panose="02010600030101010101" pitchFamily="2" charset="-122"/>
                  </a:rPr>
                  <a:t>=3.14159</a:t>
                </a:r>
                <a:endParaRPr lang="en-US" b="0">
                  <a:latin typeface="华文新魏" panose="02010800040101010101" charset="-122"/>
                  <a:ea typeface="宋体" panose="02010600030101010101" pitchFamily="2" charset="-122"/>
                </a:endParaRPr>
              </a:p>
              <a:p>
                <a:pPr indent="0"/>
                <a:r>
                  <a:rPr lang="zh-CN" altLang="en-US" b="0">
                    <a:latin typeface="华文新魏" panose="02010800040101010101" charset="-122"/>
                    <a:ea typeface="宋体" panose="02010600030101010101" pitchFamily="2" charset="-122"/>
                  </a:rPr>
                  <a:t>注意：</a:t>
                </a:r>
                <a:endParaRPr lang="zh-CN" altLang="en-US" b="0">
                  <a:latin typeface="华文新魏" panose="02010800040101010101" charset="-122"/>
                  <a:ea typeface="宋体" panose="02010600030101010101" pitchFamily="2" charset="-122"/>
                </a:endParaRPr>
              </a:p>
              <a:p>
                <a:pPr indent="0"/>
                <a:r>
                  <a:rPr lang="zh-CN" altLang="en-US" b="0">
                    <a:latin typeface="华文新魏" panose="02010800040101010101" charset="-122"/>
                    <a:ea typeface="宋体" panose="02010600030101010101" pitchFamily="2" charset="-122"/>
                  </a:rPr>
                  <a:t>float a=3.14159;//3.14159为双精度浮点常量，分配8个字节；a为float变量，分配4个字节</a:t>
                </a:r>
                <a:endParaRPr lang="zh-CN" altLang="en-US" b="0">
                  <a:latin typeface="华文新魏" panose="02010800040101010101" charset="-122"/>
                  <a:ea typeface="宋体" panose="02010600030101010101" pitchFamily="2" charset="-122"/>
                </a:endParaRPr>
              </a:p>
              <a:p>
                <a:pPr indent="0"/>
                <a:r>
                  <a:rPr lang="zh-CN" altLang="en-US" b="0">
                    <a:latin typeface="华文新魏" panose="02010800040101010101" charset="-122"/>
                    <a:ea typeface="宋体" panose="02010600030101010101" pitchFamily="2" charset="-122"/>
                  </a:rPr>
                  <a:t>float a=3.14159f;	//把此3.14159按单精度浮点常量处理，编译时不出现“警告”</a:t>
                </a:r>
                <a:endParaRPr lang="zh-CN" altLang="en-US" b="0">
                  <a:latin typeface="华文新魏" panose="02010800040101010101" charset="-122"/>
                  <a:ea typeface="宋体" panose="02010600030101010101" pitchFamily="2" charset="-122"/>
                </a:endParaRPr>
              </a:p>
              <a:p>
                <a:pPr indent="0"/>
                <a:r>
                  <a:rPr lang="zh-CN" altLang="en-US" b="0">
                    <a:latin typeface="华文新魏" panose="02010800040101010101" charset="-122"/>
                    <a:ea typeface="宋体" panose="02010600030101010101" pitchFamily="2" charset="-122"/>
                  </a:rPr>
                  <a:t>long double a = 1.23L;	//把此1.23作为long double型处理</a:t>
                </a:r>
                <a:endParaRPr lang="zh-CN" altLang="en-US" b="0">
                  <a:latin typeface="华文新魏" panose="02010800040101010101" charset="-122"/>
                  <a:ea typeface="宋体" panose="02010600030101010101" pitchFamily="2" charset="-122"/>
                </a:endParaRPr>
              </a:p>
              <a:p>
                <a:pPr indent="0"/>
                <a:r>
                  <a:rPr lang="zh-CN" altLang="en-US" b="0">
                    <a:latin typeface="华文新魏" panose="02010800040101010101" charset="-122"/>
                    <a:ea typeface="宋体" panose="02010600030101010101" pitchFamily="2" charset="-122"/>
                  </a:rPr>
                  <a:t>可以在常量的末尾加专用字符，强制指定常量的类型：</a:t>
                </a:r>
                <a:endParaRPr lang="zh-CN" altLang="en-US" b="0">
                  <a:latin typeface="华文新魏" panose="02010800040101010101" charset="-122"/>
                  <a:ea typeface="宋体" panose="02010600030101010101" pitchFamily="2"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659130" y="2213610"/>
                <a:ext cx="5080000" cy="4533265"/>
              </a:xfrm>
              <a:prstGeom prst="rect">
                <a:avLst/>
              </a:prstGeom>
              <a:blipFill rotWithShape="1">
                <a:blip r:embed="rId1"/>
                <a:stretch>
                  <a:fillRect/>
                </a:stretch>
              </a:blipFill>
              <a:ln w="9525">
                <a:noFill/>
              </a:ln>
            </p:spPr>
            <p:txBody>
              <a:bodyPr/>
              <a:lstStyle/>
              <a:p>
                <a:r>
                  <a:rPr lang="zh-CN" altLang="en-US">
                    <a:noFill/>
                  </a:rPr>
                  <a:t> </a:t>
                </a:r>
              </a:p>
            </p:txBody>
          </p:sp>
        </mc:Fallback>
      </mc:AlternateContent>
      <p:sp>
        <p:nvSpPr>
          <p:cNvPr id="7" name="文本框 6"/>
          <p:cNvSpPr txBox="1"/>
          <p:nvPr/>
        </p:nvSpPr>
        <p:spPr>
          <a:xfrm>
            <a:off x="5739130" y="2213610"/>
            <a:ext cx="5080000" cy="1198880"/>
          </a:xfrm>
          <a:prstGeom prst="rect">
            <a:avLst/>
          </a:prstGeom>
          <a:noFill/>
          <a:ln w="9525">
            <a:noFill/>
          </a:ln>
        </p:spPr>
        <p:txBody>
          <a:bodyPr>
            <a:spAutoFit/>
          </a:bodyPr>
          <a:lstStyle/>
          <a:p>
            <a:pPr indent="0"/>
            <a:r>
              <a:rPr lang="zh-CN" b="0">
                <a:ea typeface="宋体" panose="02010600030101010101" pitchFamily="2" charset="-122"/>
              </a:rPr>
              <a:t>变量是具体存在的实体，占用存储单元</a:t>
            </a:r>
            <a:r>
              <a:rPr lang="en-US" b="0">
                <a:latin typeface="Calibri" panose="020F0502020204030204" charset="0"/>
                <a:ea typeface="宋体" panose="02010600030101010101" pitchFamily="2" charset="-122"/>
                <a:cs typeface="Times New Roman" panose="02020603050405020304" charset="0"/>
              </a:rPr>
              <a:t>,</a:t>
            </a:r>
            <a:r>
              <a:rPr lang="zh-CN" b="0">
                <a:ea typeface="宋体" panose="02010600030101010101" pitchFamily="2" charset="-122"/>
              </a:rPr>
              <a:t>可以存放数据。而类型是变量的共性，是抽象的，不占用存储单元，不能用来存放数据。</a:t>
            </a:r>
            <a:endParaRPr 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 </a:t>
            </a:r>
            <a:endParaRPr lang="en-US" altLang="en-US" b="0">
              <a:latin typeface="Calibri" panose="020F0502020204030204" charset="0"/>
              <a:ea typeface="宋体" panose="02010600030101010101" pitchFamily="2" charset="-122"/>
              <a:cs typeface="Times New Roman" panose="02020603050405020304" charset="0"/>
            </a:endParaRPr>
          </a:p>
        </p:txBody>
      </p:sp>
      <p:sp>
        <p:nvSpPr>
          <p:cNvPr id="8" name="文本框 7"/>
          <p:cNvSpPr txBox="1"/>
          <p:nvPr/>
        </p:nvSpPr>
        <p:spPr>
          <a:xfrm>
            <a:off x="5739130" y="3106737"/>
            <a:ext cx="5080000" cy="922020"/>
          </a:xfrm>
          <a:prstGeom prst="rect">
            <a:avLst/>
          </a:prstGeom>
          <a:noFill/>
          <a:ln w="9525">
            <a:noFill/>
          </a:ln>
        </p:spPr>
        <p:txBody>
          <a:bodyPr>
            <a:spAutoFit/>
          </a:bodyPr>
          <a:lstStyle/>
          <a:p>
            <a:pPr indent="0"/>
            <a:r>
              <a:rPr lang="zh-CN" altLang="en-US" b="0">
                <a:solidFill>
                  <a:srgbClr val="0000FF"/>
                </a:solidFill>
                <a:latin typeface="新宋体" panose="02010609030101010101" charset="-122"/>
                <a:ea typeface="宋体" panose="02010600030101010101" pitchFamily="2" charset="-122"/>
              </a:rPr>
              <a:t>展示：</a:t>
            </a:r>
            <a:endParaRPr lang="zh-CN" altLang="en-US" b="0">
              <a:solidFill>
                <a:srgbClr val="0000FF"/>
              </a:solidFill>
              <a:latin typeface="新宋体" panose="02010609030101010101" charset="-122"/>
              <a:ea typeface="宋体" panose="02010600030101010101" pitchFamily="2" charset="-122"/>
            </a:endParaRPr>
          </a:p>
          <a:p>
            <a:pPr indent="0"/>
            <a:r>
              <a:rPr lang="en-US" b="0">
                <a:solidFill>
                  <a:srgbClr val="0000FF"/>
                </a:solidFill>
                <a:latin typeface="新宋体" panose="02010609030101010101" charset="-122"/>
                <a:ea typeface="宋体" panose="02010600030101010101" pitchFamily="2" charset="-122"/>
              </a:rPr>
              <a:t>float</a:t>
            </a:r>
            <a:r>
              <a:rPr lang="en-US" b="0">
                <a:solidFill>
                  <a:srgbClr val="000000"/>
                </a:solidFill>
                <a:latin typeface="新宋体" panose="02010609030101010101" charset="-122"/>
                <a:ea typeface="宋体" panose="02010600030101010101" pitchFamily="2" charset="-122"/>
                <a:cs typeface="Times New Roman" panose="02020603050405020304" charset="0"/>
              </a:rPr>
              <a:t> </a:t>
            </a:r>
            <a:r>
              <a:rPr lang="en-US" b="0">
                <a:solidFill>
                  <a:srgbClr val="000000"/>
                </a:solidFill>
                <a:latin typeface="新宋体" panose="02010609030101010101" charset="-122"/>
                <a:ea typeface="宋体" panose="02010600030101010101" pitchFamily="2" charset="-122"/>
              </a:rPr>
              <a:t>a=3.141591239;</a:t>
            </a:r>
            <a:endParaRPr lang="en-US" b="0">
              <a:solidFill>
                <a:srgbClr val="000000"/>
              </a:solidFill>
              <a:latin typeface="新宋体" panose="02010609030101010101" charset="-122"/>
              <a:ea typeface="宋体" panose="02010600030101010101" pitchFamily="2" charset="-122"/>
              <a:cs typeface="Times New Roman" panose="02020603050405020304" charset="0"/>
            </a:endParaRPr>
          </a:p>
          <a:p>
            <a:pPr indent="0"/>
            <a:r>
              <a:rPr lang="en-US" b="0">
                <a:solidFill>
                  <a:srgbClr val="000000"/>
                </a:solidFill>
                <a:latin typeface="新宋体" panose="02010609030101010101" charset="-122"/>
                <a:ea typeface="宋体" panose="02010600030101010101" pitchFamily="2" charset="-122"/>
                <a:cs typeface="Times New Roman" panose="02020603050405020304" charset="0"/>
              </a:rPr>
              <a:t>	</a:t>
            </a:r>
            <a:r>
              <a:rPr lang="en-US" b="0">
                <a:solidFill>
                  <a:srgbClr val="000000"/>
                </a:solidFill>
                <a:latin typeface="新宋体" panose="02010609030101010101" charset="-122"/>
                <a:ea typeface="宋体" panose="02010600030101010101" pitchFamily="2" charset="-122"/>
              </a:rPr>
              <a:t>printf(</a:t>
            </a:r>
            <a:r>
              <a:rPr lang="en-US" b="0">
                <a:solidFill>
                  <a:srgbClr val="A31515"/>
                </a:solidFill>
                <a:latin typeface="新宋体" panose="02010609030101010101" charset="-122"/>
                <a:ea typeface="宋体" panose="02010600030101010101" pitchFamily="2" charset="-122"/>
              </a:rPr>
              <a:t>"%.10f"</a:t>
            </a:r>
            <a:r>
              <a:rPr lang="en-US" b="0">
                <a:solidFill>
                  <a:srgbClr val="000000"/>
                </a:solidFill>
                <a:latin typeface="新宋体" panose="02010609030101010101" charset="-122"/>
                <a:ea typeface="宋体" panose="02010600030101010101" pitchFamily="2" charset="-122"/>
              </a:rPr>
              <a:t>,a);</a:t>
            </a:r>
            <a:endParaRPr lang="en-US" altLang="en-US" b="0">
              <a:solidFill>
                <a:srgbClr val="000000"/>
              </a:solidFill>
              <a:latin typeface="新宋体" panose="02010609030101010101" charset="-122"/>
              <a:ea typeface="宋体" panose="02010600030101010101" pitchFamily="2" charset="-122"/>
            </a:endParaRPr>
          </a:p>
        </p:txBody>
      </p:sp>
      <p:pic>
        <p:nvPicPr>
          <p:cNvPr id="11" name="图片 10"/>
          <p:cNvPicPr/>
          <p:nvPr/>
        </p:nvPicPr>
        <p:blipFill>
          <a:blip r:embed="rId2"/>
          <a:stretch>
            <a:fillRect/>
          </a:stretch>
        </p:blipFill>
        <p:spPr>
          <a:xfrm>
            <a:off x="8856980" y="3380105"/>
            <a:ext cx="1355725" cy="462280"/>
          </a:xfrm>
          <a:prstGeom prst="rect">
            <a:avLst/>
          </a:prstGeom>
          <a:noFill/>
          <a:ln w="9525">
            <a:noFill/>
          </a:ln>
        </p:spPr>
      </p:pic>
      <p:sp>
        <p:nvSpPr>
          <p:cNvPr id="102" name="文本框 101"/>
          <p:cNvSpPr txBox="1"/>
          <p:nvPr/>
        </p:nvSpPr>
        <p:spPr>
          <a:xfrm>
            <a:off x="5739130" y="3914457"/>
            <a:ext cx="5080000" cy="645160"/>
          </a:xfrm>
          <a:prstGeom prst="rect">
            <a:avLst/>
          </a:prstGeom>
          <a:noFill/>
          <a:ln w="9525">
            <a:noFill/>
          </a:ln>
        </p:spPr>
        <p:txBody>
          <a:bodyPr>
            <a:spAutoFit/>
          </a:bodyPr>
          <a:lstStyle/>
          <a:p>
            <a:pPr indent="0"/>
            <a:r>
              <a:rPr lang="en-US" b="0">
                <a:solidFill>
                  <a:srgbClr val="0000FF"/>
                </a:solidFill>
                <a:latin typeface="新宋体" panose="02010609030101010101" charset="-122"/>
                <a:ea typeface="宋体" panose="02010600030101010101" pitchFamily="2" charset="-122"/>
              </a:rPr>
              <a:t>float</a:t>
            </a:r>
            <a:r>
              <a:rPr lang="en-US" b="0">
                <a:solidFill>
                  <a:srgbClr val="000000"/>
                </a:solidFill>
                <a:latin typeface="新宋体" panose="02010609030101010101" charset="-122"/>
                <a:ea typeface="宋体" panose="02010600030101010101" pitchFamily="2" charset="-122"/>
                <a:cs typeface="Times New Roman" panose="02020603050405020304" charset="0"/>
              </a:rPr>
              <a:t> </a:t>
            </a:r>
            <a:r>
              <a:rPr lang="en-US" b="0">
                <a:solidFill>
                  <a:srgbClr val="000000"/>
                </a:solidFill>
                <a:latin typeface="新宋体" panose="02010609030101010101" charset="-122"/>
                <a:ea typeface="宋体" panose="02010600030101010101" pitchFamily="2" charset="-122"/>
              </a:rPr>
              <a:t>a=3141.591239;</a:t>
            </a:r>
            <a:endParaRPr lang="en-US" b="0">
              <a:solidFill>
                <a:srgbClr val="000000"/>
              </a:solidFill>
              <a:latin typeface="新宋体" panose="02010609030101010101" charset="-122"/>
              <a:ea typeface="宋体" panose="02010600030101010101" pitchFamily="2" charset="-122"/>
              <a:cs typeface="Times New Roman" panose="02020603050405020304" charset="0"/>
            </a:endParaRPr>
          </a:p>
          <a:p>
            <a:pPr indent="0"/>
            <a:r>
              <a:rPr lang="en-US" b="0">
                <a:solidFill>
                  <a:srgbClr val="000000"/>
                </a:solidFill>
                <a:latin typeface="新宋体" panose="02010609030101010101" charset="-122"/>
                <a:ea typeface="宋体" panose="02010600030101010101" pitchFamily="2" charset="-122"/>
                <a:cs typeface="Times New Roman" panose="02020603050405020304" charset="0"/>
              </a:rPr>
              <a:t>	</a:t>
            </a:r>
            <a:r>
              <a:rPr lang="en-US" b="0">
                <a:solidFill>
                  <a:srgbClr val="000000"/>
                </a:solidFill>
                <a:latin typeface="新宋体" panose="02010609030101010101" charset="-122"/>
                <a:ea typeface="宋体" panose="02010600030101010101" pitchFamily="2" charset="-122"/>
              </a:rPr>
              <a:t>printf(</a:t>
            </a:r>
            <a:r>
              <a:rPr lang="en-US" b="0">
                <a:solidFill>
                  <a:srgbClr val="A31515"/>
                </a:solidFill>
                <a:latin typeface="新宋体" panose="02010609030101010101" charset="-122"/>
                <a:ea typeface="宋体" panose="02010600030101010101" pitchFamily="2" charset="-122"/>
              </a:rPr>
              <a:t>"%.10f"</a:t>
            </a:r>
            <a:r>
              <a:rPr lang="en-US" b="0">
                <a:solidFill>
                  <a:srgbClr val="000000"/>
                </a:solidFill>
                <a:latin typeface="新宋体" panose="02010609030101010101" charset="-122"/>
                <a:ea typeface="宋体" panose="02010600030101010101" pitchFamily="2" charset="-122"/>
              </a:rPr>
              <a:t>,a);</a:t>
            </a:r>
            <a:endParaRPr lang="en-US" altLang="en-US" b="0">
              <a:solidFill>
                <a:srgbClr val="000000"/>
              </a:solidFill>
              <a:latin typeface="新宋体" panose="02010609030101010101" charset="-122"/>
              <a:ea typeface="宋体" panose="02010600030101010101" pitchFamily="2" charset="-122"/>
            </a:endParaRPr>
          </a:p>
        </p:txBody>
      </p:sp>
      <p:pic>
        <p:nvPicPr>
          <p:cNvPr id="12" name="图片 11"/>
          <p:cNvPicPr/>
          <p:nvPr/>
        </p:nvPicPr>
        <p:blipFill>
          <a:blip r:embed="rId3"/>
          <a:stretch>
            <a:fillRect/>
          </a:stretch>
        </p:blipFill>
        <p:spPr>
          <a:xfrm>
            <a:off x="8856980" y="4057650"/>
            <a:ext cx="1567180" cy="501650"/>
          </a:xfrm>
          <a:prstGeom prst="rect">
            <a:avLst/>
          </a:prstGeom>
          <a:noFill/>
          <a:ln w="9525">
            <a:noFill/>
          </a:ln>
        </p:spPr>
      </p:pic>
      <p:sp>
        <p:nvSpPr>
          <p:cNvPr id="103" name="文本框 102"/>
          <p:cNvSpPr txBox="1"/>
          <p:nvPr/>
        </p:nvSpPr>
        <p:spPr>
          <a:xfrm>
            <a:off x="5739130" y="4672648"/>
            <a:ext cx="5080000" cy="922020"/>
          </a:xfrm>
          <a:prstGeom prst="rect">
            <a:avLst/>
          </a:prstGeom>
          <a:noFill/>
          <a:ln w="9525">
            <a:noFill/>
          </a:ln>
        </p:spPr>
        <p:txBody>
          <a:bodyPr>
            <a:spAutoFit/>
          </a:bodyPr>
          <a:lstStyle/>
          <a:p>
            <a:pPr indent="0"/>
            <a:r>
              <a:rPr lang="zh-CN" altLang="en-US" b="0">
                <a:latin typeface="华文新魏" panose="02010800040101010101" charset="-122"/>
                <a:ea typeface="宋体" panose="02010600030101010101" pitchFamily="2" charset="-122"/>
              </a:rPr>
              <a:t>这对应着我们把一个double的常量数据给了float型变量，而float变量只会保存七个的有效数字。然后根据格式符输出。</a:t>
            </a:r>
            <a:endParaRPr lang="zh-CN" altLang="en-US" sz="2400" b="0">
              <a:ea typeface="宋体" panose="02010600030101010101" pitchFamily="2" charset="-122"/>
            </a:endParaRPr>
          </a:p>
        </p:txBody>
      </p:sp>
      <p:sp>
        <p:nvSpPr>
          <p:cNvPr id="13" name="文本框 12"/>
          <p:cNvSpPr txBox="1"/>
          <p:nvPr/>
        </p:nvSpPr>
        <p:spPr>
          <a:xfrm>
            <a:off x="5739130" y="5708650"/>
            <a:ext cx="5080000" cy="1198880"/>
          </a:xfrm>
          <a:prstGeom prst="rect">
            <a:avLst/>
          </a:prstGeom>
          <a:noFill/>
          <a:ln w="9525">
            <a:noFill/>
          </a:ln>
        </p:spPr>
        <p:txBody>
          <a:bodyPr>
            <a:spAutoFit/>
          </a:bodyPr>
          <a:lstStyle/>
          <a:p>
            <a:pPr indent="0"/>
            <a:r>
              <a:rPr lang="zh-CN" b="0">
                <a:ea typeface="宋体" panose="02010600030101010101" pitchFamily="2" charset="-122"/>
              </a:rPr>
              <a:t>（</a:t>
            </a:r>
            <a:r>
              <a:rPr lang="en-US" altLang="zh-CN" b="0">
                <a:ea typeface="宋体" panose="02010600030101010101" pitchFamily="2" charset="-122"/>
              </a:rPr>
              <a:t>2</a:t>
            </a:r>
            <a:r>
              <a:rPr lang="zh-CN" altLang="en-US" b="0">
                <a:ea typeface="宋体" panose="02010600030101010101" pitchFamily="2" charset="-122"/>
              </a:rPr>
              <a:t>）</a:t>
            </a:r>
            <a:r>
              <a:rPr lang="zh-CN" b="0">
                <a:ea typeface="宋体" panose="02010600030101010101" pitchFamily="2" charset="-122"/>
              </a:rPr>
              <a:t>双精度</a:t>
            </a:r>
            <a:r>
              <a:rPr lang="en-US" b="0">
                <a:latin typeface="Calibri" panose="020F0502020204030204" charset="0"/>
                <a:ea typeface="宋体" panose="02010600030101010101" pitchFamily="2" charset="-122"/>
                <a:cs typeface="Times New Roman" panose="02020603050405020304" charset="0"/>
              </a:rPr>
              <a:t>: double(64</a:t>
            </a:r>
            <a:r>
              <a:rPr lang="zh-CN" b="0">
                <a:ea typeface="宋体" panose="02010600030101010101" pitchFamily="2" charset="-122"/>
              </a:rPr>
              <a:t>位</a:t>
            </a:r>
            <a:r>
              <a:rPr lang="en-US" b="0">
                <a:latin typeface="Calibri" panose="020F0502020204030204" charset="0"/>
                <a:ea typeface="宋体" panose="02010600030101010101" pitchFamily="2" charset="-122"/>
              </a:rPr>
              <a:t>),15</a:t>
            </a:r>
            <a:r>
              <a:rPr lang="zh-CN" b="0">
                <a:ea typeface="宋体" panose="02010600030101010101" pitchFamily="2" charset="-122"/>
              </a:rPr>
              <a:t>位有效数字</a:t>
            </a:r>
            <a:endParaRPr lang="zh-CN" b="0">
              <a:ea typeface="宋体" panose="02010600030101010101" pitchFamily="2" charset="-122"/>
            </a:endParaRPr>
          </a:p>
          <a:p>
            <a:pPr indent="0"/>
            <a:r>
              <a:rPr lang="zh-CN" b="0">
                <a:ea typeface="宋体" panose="02010600030101010101" pitchFamily="2" charset="-122"/>
              </a:rPr>
              <a:t>（</a:t>
            </a:r>
            <a:r>
              <a:rPr lang="en-US" altLang="zh-CN" b="0">
                <a:ea typeface="宋体" panose="02010600030101010101" pitchFamily="2" charset="-122"/>
              </a:rPr>
              <a:t>3</a:t>
            </a:r>
            <a:r>
              <a:rPr lang="zh-CN" altLang="en-US" b="0">
                <a:ea typeface="宋体" panose="02010600030101010101" pitchFamily="2" charset="-122"/>
              </a:rPr>
              <a:t>）</a:t>
            </a:r>
            <a:r>
              <a:rPr lang="zh-CN" b="0">
                <a:ea typeface="宋体" panose="02010600030101010101" pitchFamily="2" charset="-122"/>
              </a:rPr>
              <a:t>长双精度</a:t>
            </a:r>
            <a:r>
              <a:rPr lang="en-US" b="0">
                <a:latin typeface="Calibri" panose="020F0502020204030204" charset="0"/>
                <a:ea typeface="宋体" panose="02010600030101010101" pitchFamily="2" charset="-122"/>
                <a:cs typeface="Times New Roman" panose="02020603050405020304" charset="0"/>
              </a:rPr>
              <a:t>(TC): long double(128</a:t>
            </a:r>
            <a:r>
              <a:rPr lang="zh-CN" b="0">
                <a:ea typeface="宋体" panose="02010600030101010101" pitchFamily="2" charset="-122"/>
              </a:rPr>
              <a:t>位</a:t>
            </a:r>
            <a:r>
              <a:rPr lang="en-US" b="0">
                <a:latin typeface="Calibri" panose="020F0502020204030204" charset="0"/>
                <a:ea typeface="宋体" panose="02010600030101010101" pitchFamily="2" charset="-122"/>
              </a:rPr>
              <a:t>), 19</a:t>
            </a:r>
            <a:r>
              <a:rPr lang="zh-CN" b="0">
                <a:ea typeface="宋体" panose="02010600030101010101" pitchFamily="2" charset="-122"/>
              </a:rPr>
              <a:t>位有效数字</a:t>
            </a:r>
            <a:endParaRPr 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 </a:t>
            </a:r>
            <a:endParaRPr lang="en-US" altLang="en-US" b="0">
              <a:latin typeface="Calibri" panose="020F0502020204030204" charset="0"/>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12</a:t>
            </a:r>
            <a:endPar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17489" y="9335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运算符</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3" name="文本框 102"/>
          <p:cNvSpPr txBox="1"/>
          <p:nvPr/>
        </p:nvSpPr>
        <p:spPr>
          <a:xfrm>
            <a:off x="322580" y="4228148"/>
            <a:ext cx="5080000" cy="2584450"/>
          </a:xfrm>
          <a:prstGeom prst="rect">
            <a:avLst/>
          </a:prstGeom>
          <a:noFill/>
          <a:ln w="9525">
            <a:noFill/>
          </a:ln>
        </p:spPr>
        <p:txBody>
          <a:bodyPr>
            <a:spAutoFit/>
          </a:bodyPr>
          <a:lstStyle/>
          <a:p>
            <a:pPr indent="0"/>
            <a:r>
              <a:rPr lang="zh-CN" b="0">
                <a:ea typeface="宋体" panose="02010600030101010101" pitchFamily="2" charset="-122"/>
              </a:rPr>
              <a:t>特殊要求：</a:t>
            </a:r>
            <a:endParaRPr lang="zh-CN" b="0">
              <a:ea typeface="宋体" panose="02010600030101010101" pitchFamily="2" charset="-122"/>
            </a:endParaRPr>
          </a:p>
          <a:p>
            <a:pPr indent="0"/>
            <a:r>
              <a:rPr lang="zh-CN" b="0">
                <a:solidFill>
                  <a:srgbClr val="FF0000"/>
                </a:solidFill>
                <a:ea typeface="宋体" panose="02010600030101010101" pitchFamily="2" charset="-122"/>
              </a:rPr>
              <a:t>两个实数相除的结果是双精度实数</a:t>
            </a:r>
            <a:r>
              <a:rPr lang="zh-CN" b="0">
                <a:ea typeface="宋体" panose="02010600030101010101" pitchFamily="2" charset="-122"/>
              </a:rPr>
              <a:t>，</a:t>
            </a:r>
            <a:r>
              <a:rPr lang="zh-CN" b="0">
                <a:solidFill>
                  <a:srgbClr val="FF0000"/>
                </a:solidFill>
                <a:ea typeface="宋体" panose="02010600030101010101" pitchFamily="2" charset="-122"/>
              </a:rPr>
              <a:t>两个整数相除的结果是整数</a:t>
            </a:r>
            <a:r>
              <a:rPr lang="zh-CN" b="0">
                <a:ea typeface="宋体" panose="02010600030101010101" pitchFamily="2" charset="-122"/>
              </a:rPr>
              <a:t>，2.0是实数，2是整数，5/3是整数1，舍去了小数部分。但是如果除数或者被除数当中有一个是小数，则会转化成双精度数据（包括常量和变量）计算。%要求参加的</a:t>
            </a:r>
            <a:r>
              <a:rPr lang="zh-CN" b="0">
                <a:solidFill>
                  <a:srgbClr val="FF0000"/>
                </a:solidFill>
                <a:ea typeface="宋体" panose="02010600030101010101" pitchFamily="2" charset="-122"/>
              </a:rPr>
              <a:t>运算对象是（即操作数）是整数</a:t>
            </a:r>
            <a:r>
              <a:rPr lang="zh-CN" b="0">
                <a:ea typeface="宋体" panose="02010600030101010101" pitchFamily="2" charset="-122"/>
              </a:rPr>
              <a:t>，其</a:t>
            </a:r>
            <a:r>
              <a:rPr lang="zh-CN" b="0">
                <a:solidFill>
                  <a:srgbClr val="FF0000"/>
                </a:solidFill>
                <a:ea typeface="宋体" panose="02010600030101010101" pitchFamily="2" charset="-122"/>
              </a:rPr>
              <a:t>结果也是整数</a:t>
            </a:r>
            <a:r>
              <a:rPr lang="zh-CN" b="0">
                <a:ea typeface="宋体" panose="02010600030101010101" pitchFamily="2" charset="-122"/>
              </a:rPr>
              <a:t>，如8%3=2</a:t>
            </a:r>
            <a:endParaRPr lang="zh-CN" b="0">
              <a:ea typeface="宋体" panose="02010600030101010101" pitchFamily="2" charset="-122"/>
            </a:endParaRPr>
          </a:p>
          <a:p>
            <a:pPr indent="0"/>
            <a:r>
              <a:rPr lang="zh-CN" b="0">
                <a:ea typeface="宋体" panose="02010600030101010101" pitchFamily="2" charset="-122"/>
              </a:rPr>
              <a:t>除%以外的运算符的操作数都可以是任何数</a:t>
            </a:r>
            <a:endParaRPr lang="zh-CN" altLang="en-US" b="0">
              <a:ea typeface="宋体" panose="02010600030101010101" pitchFamily="2" charset="-122"/>
            </a:endParaRPr>
          </a:p>
        </p:txBody>
      </p:sp>
      <p:sp>
        <p:nvSpPr>
          <p:cNvPr id="6" name="文本框 5"/>
          <p:cNvSpPr txBox="1"/>
          <p:nvPr/>
        </p:nvSpPr>
        <p:spPr>
          <a:xfrm>
            <a:off x="5661025" y="1046480"/>
            <a:ext cx="6376035" cy="645160"/>
          </a:xfrm>
          <a:prstGeom prst="rect">
            <a:avLst/>
          </a:prstGeom>
          <a:noFill/>
          <a:ln w="9525">
            <a:noFill/>
          </a:ln>
        </p:spPr>
        <p:txBody>
          <a:bodyPr wrap="square">
            <a:spAutoFit/>
          </a:bodyPr>
          <a:lstStyle/>
          <a:p>
            <a:pPr indent="0"/>
            <a:r>
              <a:rPr lang="zh-CN" b="0">
                <a:ea typeface="宋体" panose="02010600030101010101" pitchFamily="2" charset="-122"/>
              </a:rPr>
              <a:t>算术运算符的结合顺序都是从左往右的（左结合性），赋值是从右往左(右结合性）</a:t>
            </a:r>
            <a:endParaRPr lang="zh-CN" altLang="en-US" b="0">
              <a:ea typeface="宋体" panose="02010600030101010101" pitchFamily="2" charset="-122"/>
            </a:endParaRPr>
          </a:p>
        </p:txBody>
      </p:sp>
      <p:sp>
        <p:nvSpPr>
          <p:cNvPr id="7" name="文本框 6"/>
          <p:cNvSpPr txBox="1"/>
          <p:nvPr/>
        </p:nvSpPr>
        <p:spPr>
          <a:xfrm>
            <a:off x="5688330" y="2172970"/>
            <a:ext cx="6530975" cy="922020"/>
          </a:xfrm>
          <a:prstGeom prst="rect">
            <a:avLst/>
          </a:prstGeom>
          <a:noFill/>
          <a:ln w="9525">
            <a:noFill/>
          </a:ln>
        </p:spPr>
        <p:txBody>
          <a:bodyPr wrap="square">
            <a:spAutoFit/>
          </a:bodyPr>
          <a:lstStyle/>
          <a:p>
            <a:pPr indent="0"/>
            <a:r>
              <a:rPr lang="zh-CN" altLang="en-US" b="0">
                <a:latin typeface="Calibri" panose="020F0502020204030204" charset="0"/>
                <a:ea typeface="宋体" panose="02010600030101010101" pitchFamily="2" charset="-122"/>
                <a:cs typeface="Times New Roman" panose="02020603050405020304" charset="0"/>
              </a:rPr>
              <a:t>特殊运算符：</a:t>
            </a:r>
            <a:endParaRPr lang="zh-CN" alt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++i</a:t>
            </a:r>
            <a:r>
              <a:rPr lang="zh-CN" b="0">
                <a:ea typeface="宋体" panose="02010600030101010101" pitchFamily="2" charset="-122"/>
              </a:rPr>
              <a:t>，</a:t>
            </a:r>
            <a:r>
              <a:rPr lang="en-US" b="0">
                <a:latin typeface="Calibri" panose="020F0502020204030204" charset="0"/>
                <a:ea typeface="宋体" panose="02010600030101010101" pitchFamily="2" charset="-122"/>
              </a:rPr>
              <a:t>--i</a:t>
            </a:r>
            <a:r>
              <a:rPr lang="en-US" b="0">
                <a:latin typeface="Calibri" panose="020F0502020204030204" charset="0"/>
                <a:ea typeface="宋体" panose="02010600030101010101" pitchFamily="2" charset="-122"/>
                <a:cs typeface="Times New Roman" panose="02020603050405020304" charset="0"/>
              </a:rPr>
              <a:t>		</a:t>
            </a:r>
            <a:r>
              <a:rPr lang="zh-CN" b="0">
                <a:ea typeface="宋体" panose="02010600030101010101" pitchFamily="2" charset="-122"/>
              </a:rPr>
              <a:t>在使用ｉ之前，先使ｉ的值加</a:t>
            </a:r>
            <a:r>
              <a:rPr lang="en-US" b="0">
                <a:latin typeface="Calibri" panose="020F0502020204030204" charset="0"/>
                <a:ea typeface="宋体" panose="02010600030101010101" pitchFamily="2" charset="-122"/>
                <a:cs typeface="Times New Roman" panose="02020603050405020304" charset="0"/>
              </a:rPr>
              <a:t>/</a:t>
            </a:r>
            <a:r>
              <a:rPr lang="zh-CN" b="0">
                <a:ea typeface="宋体" panose="02010600030101010101" pitchFamily="2" charset="-122"/>
              </a:rPr>
              <a:t>减</a:t>
            </a:r>
            <a:r>
              <a:rPr lang="en-US" b="0">
                <a:latin typeface="Calibri" panose="020F0502020204030204" charset="0"/>
                <a:ea typeface="宋体" panose="02010600030101010101" pitchFamily="2" charset="-122"/>
              </a:rPr>
              <a:t>1</a:t>
            </a:r>
            <a:endParaRPr 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i++</a:t>
            </a:r>
            <a:r>
              <a:rPr lang="zh-CN" b="0">
                <a:ea typeface="宋体" panose="02010600030101010101" pitchFamily="2" charset="-122"/>
              </a:rPr>
              <a:t>，</a:t>
            </a:r>
            <a:r>
              <a:rPr lang="en-US" b="0">
                <a:latin typeface="Calibri" panose="020F0502020204030204" charset="0"/>
                <a:ea typeface="宋体" panose="02010600030101010101" pitchFamily="2" charset="-122"/>
              </a:rPr>
              <a:t>i--</a:t>
            </a:r>
            <a:r>
              <a:rPr lang="en-US" b="0">
                <a:latin typeface="Calibri" panose="020F0502020204030204" charset="0"/>
                <a:ea typeface="宋体" panose="02010600030101010101" pitchFamily="2" charset="-122"/>
                <a:cs typeface="Times New Roman" panose="02020603050405020304" charset="0"/>
              </a:rPr>
              <a:t>		</a:t>
            </a:r>
            <a:r>
              <a:rPr lang="zh-CN" b="0">
                <a:ea typeface="宋体" panose="02010600030101010101" pitchFamily="2" charset="-122"/>
              </a:rPr>
              <a:t>在使用ｉ之后，使ｉ的值加</a:t>
            </a:r>
            <a:r>
              <a:rPr lang="en-US" b="0">
                <a:latin typeface="Calibri" panose="020F0502020204030204" charset="0"/>
                <a:ea typeface="宋体" panose="02010600030101010101" pitchFamily="2" charset="-122"/>
                <a:cs typeface="Times New Roman" panose="02020603050405020304" charset="0"/>
              </a:rPr>
              <a:t>/</a:t>
            </a:r>
            <a:r>
              <a:rPr lang="zh-CN" b="0">
                <a:ea typeface="宋体" panose="02010600030101010101" pitchFamily="2" charset="-122"/>
              </a:rPr>
              <a:t>减</a:t>
            </a:r>
            <a:r>
              <a:rPr lang="en-US" b="0">
                <a:latin typeface="Calibri" panose="020F0502020204030204" charset="0"/>
                <a:ea typeface="宋体" panose="02010600030101010101" pitchFamily="2" charset="-122"/>
              </a:rPr>
              <a:t>1</a:t>
            </a:r>
            <a:endParaRPr lang="en-US" altLang="en-US" b="0">
              <a:latin typeface="Calibri" panose="020F0502020204030204" charset="0"/>
              <a:ea typeface="宋体" panose="02010600030101010101" pitchFamily="2" charset="-122"/>
            </a:endParaRPr>
          </a:p>
        </p:txBody>
      </p:sp>
      <p:sp>
        <p:nvSpPr>
          <p:cNvPr id="8" name="文本框 7"/>
          <p:cNvSpPr txBox="1"/>
          <p:nvPr/>
        </p:nvSpPr>
        <p:spPr>
          <a:xfrm>
            <a:off x="5661025" y="3769995"/>
            <a:ext cx="6531610" cy="2584450"/>
          </a:xfrm>
          <a:prstGeom prst="rect">
            <a:avLst/>
          </a:prstGeom>
          <a:noFill/>
          <a:ln w="9525">
            <a:noFill/>
          </a:ln>
        </p:spPr>
        <p:txBody>
          <a:bodyPr wrap="square">
            <a:spAutoFit/>
          </a:bodyPr>
          <a:lstStyle/>
          <a:p>
            <a:pPr>
              <a:buClrTx/>
              <a:buSzTx/>
              <a:buNone/>
            </a:pPr>
            <a:r>
              <a:rPr lang="en-US" altLang="zh-CN" b="0">
                <a:latin typeface="Calibri" panose="020F0502020204030204" charset="0"/>
                <a:ea typeface="宋体" panose="02010600030101010101" pitchFamily="2" charset="-122"/>
                <a:cs typeface="Times New Roman" panose="02020603050405020304" charset="0"/>
              </a:rPr>
              <a:t>1.</a:t>
            </a:r>
            <a:r>
              <a:rPr lang="zh-CN" altLang="en-US" b="0">
                <a:latin typeface="Calibri" panose="020F0502020204030204" charset="0"/>
                <a:ea typeface="宋体" panose="02010600030101010101" pitchFamily="2" charset="-122"/>
                <a:cs typeface="Times New Roman" panose="02020603050405020304" charset="0"/>
              </a:rPr>
              <a:t> +、-、*、/运算的两个数中有一个数为float或double型，结果是double型，</a:t>
            </a:r>
            <a:r>
              <a:rPr lang="zh-CN" altLang="en-US" b="0">
                <a:solidFill>
                  <a:srgbClr val="FF0000"/>
                </a:solidFill>
                <a:latin typeface="Calibri" panose="020F0502020204030204" charset="0"/>
                <a:ea typeface="宋体" panose="02010600030101010101" pitchFamily="2" charset="-122"/>
                <a:cs typeface="Times New Roman" panose="02020603050405020304" charset="0"/>
              </a:rPr>
              <a:t>因为系统将所有float型数据都先转换为double型，然后进行运算。</a:t>
            </a:r>
            <a:endParaRPr lang="zh-CN" altLang="en-US" b="0">
              <a:latin typeface="Calibri" panose="020F0502020204030204" charset="0"/>
              <a:ea typeface="宋体" panose="02010600030101010101" pitchFamily="2" charset="-122"/>
              <a:cs typeface="Times New Roman" panose="02020603050405020304" charset="0"/>
            </a:endParaRPr>
          </a:p>
          <a:p>
            <a:pPr>
              <a:buClrTx/>
              <a:buSzTx/>
              <a:buNone/>
            </a:pPr>
            <a:r>
              <a:rPr lang="en-US" altLang="zh-CN" b="0">
                <a:latin typeface="Calibri" panose="020F0502020204030204" charset="0"/>
                <a:ea typeface="宋体" panose="02010600030101010101" pitchFamily="2" charset="-122"/>
                <a:cs typeface="Times New Roman" panose="02020603050405020304" charset="0"/>
              </a:rPr>
              <a:t>2.</a:t>
            </a:r>
            <a:r>
              <a:rPr lang="zh-CN" altLang="en-US" b="0">
                <a:latin typeface="Calibri" panose="020F0502020204030204" charset="0"/>
                <a:ea typeface="宋体" panose="02010600030101010101" pitchFamily="2" charset="-122"/>
                <a:cs typeface="Times New Roman" panose="02020603050405020304" charset="0"/>
              </a:rPr>
              <a:t>如果int型与float或double型数据进行运算，</a:t>
            </a:r>
            <a:r>
              <a:rPr lang="zh-CN" altLang="en-US" b="0">
                <a:solidFill>
                  <a:srgbClr val="FF0000"/>
                </a:solidFill>
                <a:latin typeface="Calibri" panose="020F0502020204030204" charset="0"/>
                <a:ea typeface="宋体" panose="02010600030101010101" pitchFamily="2" charset="-122"/>
                <a:cs typeface="Times New Roman" panose="02020603050405020304" charset="0"/>
              </a:rPr>
              <a:t>先把int型和float型数据转换为double型，然后进行运算，结果是double型。</a:t>
            </a:r>
            <a:endParaRPr lang="zh-CN" altLang="en-US" b="0">
              <a:latin typeface="Calibri" panose="020F0502020204030204" charset="0"/>
              <a:ea typeface="宋体" panose="02010600030101010101" pitchFamily="2" charset="-122"/>
              <a:cs typeface="Times New Roman" panose="02020603050405020304" charset="0"/>
            </a:endParaRPr>
          </a:p>
          <a:p>
            <a:pPr>
              <a:buClrTx/>
              <a:buSzTx/>
              <a:buNone/>
            </a:pPr>
            <a:r>
              <a:rPr lang="en-US" altLang="zh-CN" b="0">
                <a:latin typeface="Calibri" panose="020F0502020204030204" charset="0"/>
                <a:ea typeface="宋体" panose="02010600030101010101" pitchFamily="2" charset="-122"/>
                <a:cs typeface="Times New Roman" panose="02020603050405020304" charset="0"/>
              </a:rPr>
              <a:t>3.</a:t>
            </a:r>
            <a:r>
              <a:rPr lang="zh-CN" altLang="en-US" b="0">
                <a:latin typeface="Calibri" panose="020F0502020204030204" charset="0"/>
                <a:ea typeface="宋体" panose="02010600030101010101" pitchFamily="2" charset="-122"/>
                <a:cs typeface="Times New Roman" panose="02020603050405020304" charset="0"/>
              </a:rPr>
              <a:t>字符(char)型数据与整型数据进行运算，就是把</a:t>
            </a:r>
            <a:r>
              <a:rPr lang="zh-CN" altLang="en-US" b="0">
                <a:solidFill>
                  <a:srgbClr val="FF0000"/>
                </a:solidFill>
                <a:latin typeface="Calibri" panose="020F0502020204030204" charset="0"/>
                <a:ea typeface="宋体" panose="02010600030101010101" pitchFamily="2" charset="-122"/>
                <a:cs typeface="Times New Roman" panose="02020603050405020304" charset="0"/>
              </a:rPr>
              <a:t>字符的ASCII代码转化成整数与整型数据进行运算</a:t>
            </a:r>
            <a:r>
              <a:rPr lang="zh-CN" altLang="en-US" b="0">
                <a:latin typeface="Calibri" panose="020F0502020204030204" charset="0"/>
                <a:ea typeface="宋体" panose="02010600030101010101" pitchFamily="2" charset="-122"/>
                <a:cs typeface="Times New Roman" panose="02020603050405020304" charset="0"/>
              </a:rPr>
              <a:t>。如果字符型数据与实型数据进行运算，则将字符的</a:t>
            </a:r>
            <a:r>
              <a:rPr lang="zh-CN" altLang="en-US" b="0">
                <a:solidFill>
                  <a:srgbClr val="FF0000"/>
                </a:solidFill>
                <a:latin typeface="Calibri" panose="020F0502020204030204" charset="0"/>
                <a:ea typeface="宋体" panose="02010600030101010101" pitchFamily="2" charset="-122"/>
                <a:cs typeface="Times New Roman" panose="02020603050405020304" charset="0"/>
              </a:rPr>
              <a:t>ASCII代码转换为double型数据，然后进行运算</a:t>
            </a:r>
            <a:endParaRPr lang="zh-CN" altLang="en-US" b="0">
              <a:solidFill>
                <a:srgbClr val="FF0000"/>
              </a:solidFill>
              <a:latin typeface="Calibri" panose="020F0502020204030204" charset="0"/>
              <a:ea typeface="宋体" panose="02010600030101010101" pitchFamily="2" charset="-122"/>
              <a:cs typeface="Times New Roman" panose="02020603050405020304" charset="0"/>
            </a:endParaRPr>
          </a:p>
        </p:txBody>
      </p:sp>
      <p:pic>
        <p:nvPicPr>
          <p:cNvPr id="2" name="图片 1" descr="K)ZYCRVP}6QR{_8]2]K_R`T"/>
          <p:cNvPicPr>
            <a:picLocks noChangeAspect="1"/>
          </p:cNvPicPr>
          <p:nvPr>
            <p:custDataLst>
              <p:tags r:id="rId1"/>
            </p:custDataLst>
          </p:nvPr>
        </p:nvPicPr>
        <p:blipFill>
          <a:blip r:embed="rId2"/>
          <a:stretch>
            <a:fillRect/>
          </a:stretch>
        </p:blipFill>
        <p:spPr>
          <a:xfrm>
            <a:off x="229235" y="875030"/>
            <a:ext cx="5173345" cy="3307080"/>
          </a:xfrm>
          <a:prstGeom prst="rect">
            <a:avLst/>
          </a:prstGeom>
        </p:spPr>
      </p:pic>
      <p:sp>
        <p:nvSpPr>
          <p:cNvPr id="3" name="文本框 2"/>
          <p:cNvSpPr txBox="1"/>
          <p:nvPr/>
        </p:nvSpPr>
        <p:spPr>
          <a:xfrm>
            <a:off x="5186045" y="3027045"/>
            <a:ext cx="6096000" cy="645160"/>
          </a:xfrm>
          <a:prstGeom prst="rect">
            <a:avLst/>
          </a:prstGeom>
          <a:noFill/>
        </p:spPr>
        <p:txBody>
          <a:bodyPr wrap="square" rtlCol="0" anchor="t">
            <a:spAutoFit/>
          </a:bodyPr>
          <a:lstStyle/>
          <a:p>
            <a:pPr lvl="1" indent="0">
              <a:buFont typeface="Arial" panose="020B0604020202020204" pitchFamily="34" charset="0"/>
              <a:buNone/>
            </a:pPr>
            <a:r>
              <a:rPr lang="zh-CN" sz="1800">
                <a:ea typeface="宋体" panose="02010600030101010101" pitchFamily="2" charset="-122"/>
                <a:sym typeface="+mn-ea"/>
              </a:rPr>
              <a:t>自增自减不能用于常量和表达式，如5++，（a+b）++</a:t>
            </a:r>
            <a:endParaRPr lang="zh-CN" sz="1800">
              <a:ea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13</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17489" y="9335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运算符</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1" name="文本框 10"/>
          <p:cNvSpPr txBox="1"/>
          <p:nvPr/>
        </p:nvSpPr>
        <p:spPr>
          <a:xfrm>
            <a:off x="1102995" y="1167765"/>
            <a:ext cx="6361430" cy="4523105"/>
          </a:xfrm>
          <a:prstGeom prst="rect">
            <a:avLst/>
          </a:prstGeom>
          <a:noFill/>
          <a:ln w="9525">
            <a:noFill/>
          </a:ln>
        </p:spPr>
        <p:txBody>
          <a:bodyPr wrap="square">
            <a:spAutoFit/>
          </a:bodyPr>
          <a:p>
            <a:pPr indent="0"/>
            <a:r>
              <a:rPr lang="zh-CN" sz="2400" b="0">
                <a:ea typeface="宋体" panose="02010600030101010101" pitchFamily="2" charset="-122"/>
              </a:rPr>
              <a:t>强制类型转换运算符：（double）a把a转换成double型（类型名）（表达式）注意表达式应该用括号括起来</a:t>
            </a:r>
            <a:endParaRPr lang="zh-CN" sz="2400" b="0">
              <a:ea typeface="宋体" panose="02010600030101010101" pitchFamily="2" charset="-122"/>
            </a:endParaRPr>
          </a:p>
          <a:p>
            <a:pPr indent="0"/>
            <a:r>
              <a:rPr lang="zh-CN" sz="2400" b="0">
                <a:solidFill>
                  <a:srgbClr val="FF0000"/>
                </a:solidFill>
                <a:ea typeface="宋体" panose="02010600030101010101" pitchFamily="2" charset="-122"/>
              </a:rPr>
              <a:t>如（int）x+y和（int）（x+y）是不一样的</a:t>
            </a:r>
            <a:r>
              <a:rPr lang="zh-CN" sz="2400" b="0">
                <a:ea typeface="宋体" panose="02010600030101010101" pitchFamily="2" charset="-122"/>
              </a:rPr>
              <a:t>需要说明的是，</a:t>
            </a:r>
            <a:r>
              <a:rPr lang="zh-CN" sz="2400" b="0">
                <a:solidFill>
                  <a:srgbClr val="FF0000"/>
                </a:solidFill>
                <a:ea typeface="宋体" panose="02010600030101010101" pitchFamily="2" charset="-122"/>
              </a:rPr>
              <a:t>在强制性转换时，得到一个所需类型的中间数据，而原来变量的类型未发生变化。</a:t>
            </a:r>
            <a:endParaRPr lang="zh-CN" sz="2400" b="0">
              <a:solidFill>
                <a:srgbClr val="FF0000"/>
              </a:solidFill>
              <a:ea typeface="宋体" panose="02010600030101010101" pitchFamily="2" charset="-122"/>
            </a:endParaRPr>
          </a:p>
          <a:p>
            <a:pPr indent="0"/>
            <a:r>
              <a:rPr lang="zh-CN" altLang="en-US" sz="2400" b="0">
                <a:ea typeface="宋体" panose="02010600030101010101" pitchFamily="2" charset="-122"/>
              </a:rPr>
              <a:t>例如：进行强制类型运算(int)x后得到一个int类型的临时值，它的值等于ｘ的整数部分，把它赋给a，注意x的值和类型都未变化，仍为float型。</a:t>
            </a:r>
            <a:endParaRPr lang="zh-CN" altLang="en-US" sz="2400" b="0">
              <a:ea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7607935" y="1840865"/>
            <a:ext cx="4512945" cy="31769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14</a:t>
            </a:r>
            <a:endPar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17489" y="9335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运算符</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pic>
        <p:nvPicPr>
          <p:cNvPr id="2" name="图片 1" descr="%RROL_F6)15CJMAP5Q(GG67"/>
          <p:cNvPicPr>
            <a:picLocks noChangeAspect="1"/>
          </p:cNvPicPr>
          <p:nvPr>
            <p:custDataLst>
              <p:tags r:id="rId1"/>
            </p:custDataLst>
          </p:nvPr>
        </p:nvPicPr>
        <p:blipFill>
          <a:blip r:embed="rId2"/>
          <a:stretch>
            <a:fillRect/>
          </a:stretch>
        </p:blipFill>
        <p:spPr>
          <a:xfrm>
            <a:off x="1457960" y="1924050"/>
            <a:ext cx="8844280" cy="3865245"/>
          </a:xfrm>
          <a:prstGeom prst="rect">
            <a:avLst/>
          </a:prstGeom>
        </p:spPr>
      </p:pic>
      <p:sp>
        <p:nvSpPr>
          <p:cNvPr id="3" name="标题 2"/>
          <p:cNvSpPr>
            <a:spLocks noGrp="1"/>
          </p:cNvSpPr>
          <p:nvPr>
            <p:ph type="title"/>
            <p:custDataLst>
              <p:tags r:id="rId3"/>
            </p:custDataLst>
          </p:nvPr>
        </p:nvSpPr>
        <p:spPr>
          <a:xfrm>
            <a:off x="1914525" y="631825"/>
            <a:ext cx="10515600" cy="1325563"/>
          </a:xfrm>
        </p:spPr>
        <p:txBody>
          <a:bodyPr/>
          <a:lstStyle/>
          <a:p>
            <a:r>
              <a:rPr lang="zh-CN" altLang="en-US"/>
              <a:t>各类数值型数据之间的混合运算</a:t>
            </a:r>
            <a:endParaRPr lang="zh-CN" altLang="en-US"/>
          </a:p>
        </p:txBody>
      </p:sp>
      <p:sp>
        <p:nvSpPr>
          <p:cNvPr id="6" name="内容占位符 5"/>
          <p:cNvSpPr>
            <a:spLocks noGrp="1"/>
          </p:cNvSpPr>
          <p:nvPr>
            <p:ph idx="1"/>
            <p:custDataLst>
              <p:tags r:id="rId4"/>
            </p:custDataLst>
          </p:nvPr>
        </p:nvSpPr>
        <p:spPr>
          <a:xfrm>
            <a:off x="783590" y="1591310"/>
            <a:ext cx="10515600" cy="421640"/>
          </a:xfrm>
        </p:spPr>
        <p:txBody>
          <a:bodyPr>
            <a:normAutofit/>
          </a:bodyPr>
          <a:lstStyle/>
          <a:p>
            <a:pPr marL="0" indent="0">
              <a:buNone/>
            </a:pPr>
            <a:r>
              <a:rPr lang="en-US" altLang="zh-CN" sz="2400"/>
              <a:t>   </a:t>
            </a:r>
            <a:r>
              <a:rPr lang="zh-CN" altLang="en-US" sz="2400"/>
              <a:t>自动转换：若参与运算量的类型不同，则先转换成同一类型，然后进行运算</a:t>
            </a:r>
            <a:endParaRPr lang="zh-CN" altLang="en-US"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15</a:t>
            </a:r>
            <a:endPar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95569" y="8"/>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赋值运算符</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2" name="文本框 1"/>
          <p:cNvSpPr txBox="1"/>
          <p:nvPr/>
        </p:nvSpPr>
        <p:spPr>
          <a:xfrm>
            <a:off x="1473835" y="1090930"/>
            <a:ext cx="9258300" cy="6339840"/>
          </a:xfrm>
          <a:prstGeom prst="rect">
            <a:avLst/>
          </a:prstGeom>
          <a:noFill/>
        </p:spPr>
        <p:txBody>
          <a:bodyPr wrap="square" rtlCol="0">
            <a:noAutofit/>
          </a:bodyPr>
          <a:lstStyle/>
          <a:p>
            <a:pPr indent="0" algn="just">
              <a:buFont typeface="Wingdings" panose="05000000000000000000" pitchFamily="2" charset="2"/>
              <a:buNone/>
            </a:pPr>
            <a:r>
              <a:rPr lang="zh-CN" sz="2000">
                <a:solidFill>
                  <a:srgbClr val="000000"/>
                </a:solidFill>
                <a:latin typeface="Calibri" panose="020F0502020204030204" charset="0"/>
                <a:ea typeface="宋体" panose="02010600030101010101" pitchFamily="2" charset="-122"/>
              </a:rPr>
              <a:t>赋值过程中的类型转换</a:t>
            </a:r>
            <a:endParaRPr lang="zh-CN" sz="2000">
              <a:solidFill>
                <a:srgbClr val="000000"/>
              </a:solidFill>
              <a:latin typeface="Calibri" panose="020F0502020204030204" charset="0"/>
              <a:ea typeface="宋体" panose="02010600030101010101" pitchFamily="2" charset="-122"/>
            </a:endParaRPr>
          </a:p>
          <a:p>
            <a:pPr indent="0" algn="just">
              <a:buFont typeface="Wingdings" panose="05000000000000000000" pitchFamily="2" charset="2"/>
              <a:buNone/>
            </a:pPr>
            <a:r>
              <a:rPr lang="zh-CN" sz="2000">
                <a:solidFill>
                  <a:srgbClr val="000000"/>
                </a:solidFill>
                <a:latin typeface="Calibri" panose="020F0502020204030204" charset="0"/>
                <a:ea typeface="宋体" panose="02010600030101010101" pitchFamily="2" charset="-122"/>
              </a:rPr>
              <a:t>1.类型一样，直接赋值</a:t>
            </a:r>
            <a:endParaRPr lang="zh-CN" sz="2000">
              <a:solidFill>
                <a:srgbClr val="000000"/>
              </a:solidFill>
              <a:latin typeface="Calibri" panose="020F0502020204030204" charset="0"/>
              <a:ea typeface="宋体" panose="02010600030101010101" pitchFamily="2" charset="-122"/>
            </a:endParaRPr>
          </a:p>
          <a:p>
            <a:pPr indent="0" algn="just">
              <a:buFont typeface="Wingdings" panose="05000000000000000000" pitchFamily="2" charset="2"/>
              <a:buNone/>
            </a:pPr>
            <a:r>
              <a:rPr lang="zh-CN" sz="2000">
                <a:solidFill>
                  <a:srgbClr val="000000"/>
                </a:solidFill>
                <a:latin typeface="Calibri" panose="020F0502020204030204" charset="0"/>
                <a:ea typeface="宋体" panose="02010600030101010101" pitchFamily="2" charset="-122"/>
              </a:rPr>
              <a:t>2.将浮点型数据（包括单双精度）赋给整型时，</a:t>
            </a:r>
            <a:r>
              <a:rPr lang="zh-CN" sz="2000">
                <a:solidFill>
                  <a:srgbClr val="FF0000"/>
                </a:solidFill>
                <a:latin typeface="Calibri" panose="020F0502020204030204" charset="0"/>
                <a:ea typeface="宋体" panose="02010600030101010101" pitchFamily="2" charset="-122"/>
              </a:rPr>
              <a:t>直接取整</a:t>
            </a:r>
            <a:r>
              <a:rPr lang="zh-CN" sz="2000">
                <a:solidFill>
                  <a:srgbClr val="000000"/>
                </a:solidFill>
                <a:latin typeface="Calibri" panose="020F0502020204030204" charset="0"/>
                <a:ea typeface="宋体" panose="02010600030101010101" pitchFamily="2" charset="-122"/>
              </a:rPr>
              <a:t>，舍弃小数</a:t>
            </a:r>
            <a:endParaRPr lang="zh-CN" sz="2000">
              <a:solidFill>
                <a:srgbClr val="000000"/>
              </a:solidFill>
              <a:latin typeface="Calibri" panose="020F0502020204030204" charset="0"/>
              <a:ea typeface="宋体" panose="02010600030101010101" pitchFamily="2" charset="-122"/>
            </a:endParaRPr>
          </a:p>
          <a:p>
            <a:pPr indent="0" algn="just">
              <a:buFont typeface="Wingdings" panose="05000000000000000000" pitchFamily="2" charset="2"/>
              <a:buNone/>
            </a:pPr>
            <a:r>
              <a:rPr lang="zh-CN" sz="2000">
                <a:solidFill>
                  <a:srgbClr val="000000"/>
                </a:solidFill>
                <a:latin typeface="Calibri" panose="020F0502020204030204" charset="0"/>
                <a:ea typeface="宋体" panose="02010600030101010101" pitchFamily="2" charset="-122"/>
              </a:rPr>
              <a:t>3.整型给单双精度时，数值不变，但是以浮点数形式储存到变量当中去。</a:t>
            </a:r>
            <a:endParaRPr lang="zh-CN" sz="2000">
              <a:solidFill>
                <a:srgbClr val="000000"/>
              </a:solidFill>
              <a:latin typeface="Calibri" panose="020F0502020204030204" charset="0"/>
              <a:ea typeface="宋体" panose="02010600030101010101" pitchFamily="2" charset="-122"/>
            </a:endParaRPr>
          </a:p>
          <a:p>
            <a:pPr indent="0" algn="just">
              <a:buFont typeface="Wingdings" panose="05000000000000000000" pitchFamily="2" charset="2"/>
              <a:buNone/>
            </a:pPr>
            <a:r>
              <a:rPr lang="zh-CN" sz="2000">
                <a:solidFill>
                  <a:srgbClr val="000000"/>
                </a:solidFill>
                <a:latin typeface="Calibri" panose="020F0502020204030204" charset="0"/>
                <a:ea typeface="宋体" panose="02010600030101010101" pitchFamily="2" charset="-122"/>
              </a:rPr>
              <a:t>4.将一个double类型数据给float类型变量时，先将这个双精度的数据转化为单精度，只取6——7位的有效数字，存储到float型变量的四个字节长度，</a:t>
            </a:r>
            <a:r>
              <a:rPr lang="zh-CN" sz="2000">
                <a:solidFill>
                  <a:srgbClr val="FF0000"/>
                </a:solidFill>
                <a:latin typeface="Calibri" panose="020F0502020204030204" charset="0"/>
                <a:ea typeface="宋体" panose="02010600030101010101" pitchFamily="2" charset="-122"/>
              </a:rPr>
              <a:t>但是双精度类型的数值不能超过单精度的数值范围。</a:t>
            </a:r>
            <a:r>
              <a:rPr lang="zh-CN" sz="2000">
                <a:solidFill>
                  <a:srgbClr val="000000"/>
                </a:solidFill>
                <a:latin typeface="Calibri" panose="020F0502020204030204" charset="0"/>
                <a:ea typeface="宋体" panose="02010600030101010101" pitchFamily="2" charset="-122"/>
              </a:rPr>
              <a:t>转化以后，我们在用这个float变量时，在输出表达式过程中如果有这个float变量，只会用float型参与计算，最后取6到7位的有效数字</a:t>
            </a:r>
            <a:endParaRPr lang="zh-CN" sz="2000">
              <a:solidFill>
                <a:srgbClr val="000000"/>
              </a:solidFill>
              <a:latin typeface="Calibri" panose="020F0502020204030204" charset="0"/>
              <a:ea typeface="宋体" panose="02010600030101010101" pitchFamily="2" charset="-122"/>
            </a:endParaRPr>
          </a:p>
          <a:p>
            <a:pPr indent="0" algn="just">
              <a:buFont typeface="Wingdings" panose="05000000000000000000" pitchFamily="2" charset="2"/>
              <a:buNone/>
            </a:pPr>
            <a:r>
              <a:rPr lang="zh-CN" sz="2000">
                <a:solidFill>
                  <a:srgbClr val="000000"/>
                </a:solidFill>
                <a:latin typeface="Calibri" panose="020F0502020204030204" charset="0"/>
                <a:ea typeface="宋体" panose="02010600030101010101" pitchFamily="2" charset="-122"/>
              </a:rPr>
              <a:t>5.字符型数据赋给整型时，直接把</a:t>
            </a:r>
            <a:r>
              <a:rPr lang="zh-CN" sz="2000">
                <a:solidFill>
                  <a:srgbClr val="FF0000"/>
                </a:solidFill>
                <a:latin typeface="Calibri" panose="020F0502020204030204" charset="0"/>
                <a:ea typeface="宋体" panose="02010600030101010101" pitchFamily="2" charset="-122"/>
              </a:rPr>
              <a:t>ASCII码赋给变量</a:t>
            </a:r>
            <a:endParaRPr lang="zh-CN" sz="2000">
              <a:solidFill>
                <a:srgbClr val="000000"/>
              </a:solidFill>
              <a:latin typeface="Calibri" panose="020F0502020204030204" charset="0"/>
              <a:ea typeface="宋体" panose="02010600030101010101" pitchFamily="2" charset="-122"/>
            </a:endParaRPr>
          </a:p>
          <a:p>
            <a:pPr indent="0" algn="just">
              <a:buFont typeface="Wingdings" panose="05000000000000000000" pitchFamily="2" charset="2"/>
              <a:buNone/>
            </a:pPr>
            <a:r>
              <a:rPr lang="zh-CN" sz="2000">
                <a:solidFill>
                  <a:srgbClr val="000000"/>
                </a:solidFill>
                <a:latin typeface="Calibri" panose="020F0502020204030204" charset="0"/>
                <a:ea typeface="宋体" panose="02010600030101010101" pitchFamily="2" charset="-122"/>
              </a:rPr>
              <a:t>6.将一个字节多的整形数据赋给一个占字节少的整型变量或者字符变量（例如把4个字节的int给2个字节的short或占一个字节的char时），</a:t>
            </a:r>
            <a:r>
              <a:rPr lang="zh-CN" sz="2000">
                <a:solidFill>
                  <a:srgbClr val="FF0000"/>
                </a:solidFill>
                <a:latin typeface="Calibri" panose="020F0502020204030204" charset="0"/>
                <a:ea typeface="宋体" panose="02010600030101010101" pitchFamily="2" charset="-122"/>
              </a:rPr>
              <a:t>只将其低字节原封不动地送到被赋值的变量</a:t>
            </a:r>
            <a:endParaRPr lang="zh-CN" sz="2000">
              <a:solidFill>
                <a:srgbClr val="FF0000"/>
              </a:solidFill>
              <a:latin typeface="Calibri" panose="020F0502020204030204" charset="0"/>
              <a:ea typeface="宋体" panose="02010600030101010101" pitchFamily="2" charset="-122"/>
            </a:endParaRPr>
          </a:p>
          <a:p>
            <a:pPr indent="0" algn="just">
              <a:buFont typeface="Wingdings" panose="05000000000000000000" pitchFamily="2" charset="2"/>
              <a:buNone/>
            </a:pPr>
            <a:r>
              <a:rPr lang="zh-CN" sz="2000">
                <a:solidFill>
                  <a:srgbClr val="000000"/>
                </a:solidFill>
                <a:latin typeface="Calibri" panose="020F0502020204030204" charset="0"/>
                <a:ea typeface="宋体" panose="02010600030101010101" pitchFamily="2" charset="-122"/>
              </a:rPr>
              <a:t>我们一定要避免把占字节多的整型数据向占字节少的整型变量赋值，</a:t>
            </a:r>
            <a:r>
              <a:rPr lang="zh-CN" sz="2000">
                <a:solidFill>
                  <a:srgbClr val="FF0000"/>
                </a:solidFill>
                <a:latin typeface="Calibri" panose="020F0502020204030204" charset="0"/>
                <a:ea typeface="宋体" panose="02010600030101010101" pitchFamily="2" charset="-122"/>
              </a:rPr>
              <a:t>因为赋值以后的数值可能会失真。如果一定要这种赋值，应当保证赋值以后的数据不会发生变化，即所赋的值在变量允许范围之内。</a:t>
            </a:r>
            <a:endParaRPr lang="zh-CN" sz="2000">
              <a:solidFill>
                <a:srgbClr val="FF0000"/>
              </a:solidFill>
              <a:latin typeface="Calibri" panose="020F0502020204030204" charset="0"/>
              <a:ea typeface="宋体" panose="02010600030101010101" pitchFamily="2" charset="-122"/>
            </a:endParaRPr>
          </a:p>
          <a:p>
            <a:pPr indent="0" algn="just">
              <a:buFont typeface="Wingdings" panose="05000000000000000000" pitchFamily="2" charset="2"/>
              <a:buNone/>
            </a:pPr>
            <a:r>
              <a:rPr lang="zh-CN" sz="2000">
                <a:solidFill>
                  <a:srgbClr val="000000"/>
                </a:solidFill>
                <a:latin typeface="Calibri" panose="020F0502020204030204" charset="0"/>
                <a:ea typeface="宋体" panose="02010600030101010101" pitchFamily="2" charset="-122"/>
              </a:rPr>
              <a:t>7.整型数据是直接传送，</a:t>
            </a:r>
            <a:r>
              <a:rPr lang="zh-CN" sz="2000">
                <a:solidFill>
                  <a:srgbClr val="FF0000"/>
                </a:solidFill>
                <a:latin typeface="Calibri" panose="020F0502020204030204" charset="0"/>
                <a:ea typeface="宋体" panose="02010600030101010101" pitchFamily="2" charset="-122"/>
              </a:rPr>
              <a:t>实型数据和整型与实型之间都是先转换再进行赋值。</a:t>
            </a:r>
            <a:endParaRPr lang="zh-CN" sz="2000">
              <a:solidFill>
                <a:srgbClr val="FF0000"/>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16</a:t>
            </a:r>
            <a:endPar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95569" y="8"/>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16</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赋值运算符</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3" name="文本框 102"/>
          <p:cNvSpPr txBox="1"/>
          <p:nvPr/>
        </p:nvSpPr>
        <p:spPr>
          <a:xfrm>
            <a:off x="2585085" y="661035"/>
            <a:ext cx="7066280" cy="6554470"/>
          </a:xfrm>
          <a:prstGeom prst="rect">
            <a:avLst/>
          </a:prstGeom>
          <a:noFill/>
          <a:ln w="9525">
            <a:noFill/>
          </a:ln>
        </p:spPr>
        <p:txBody>
          <a:bodyPr wrap="square">
            <a:spAutoFit/>
          </a:bodyPr>
          <a:lstStyle/>
          <a:p>
            <a:pPr indent="0"/>
            <a:r>
              <a:rPr lang="zh-CN" b="0">
                <a:latin typeface="Calibri" panose="020F0502020204030204" charset="0"/>
                <a:ea typeface="宋体" panose="02010600030101010101" pitchFamily="2" charset="-122"/>
              </a:rPr>
              <a:t>（</a:t>
            </a:r>
            <a:r>
              <a:rPr lang="zh-CN" sz="2000" b="0">
                <a:latin typeface="Calibri" panose="020F0502020204030204" charset="0"/>
                <a:ea typeface="宋体" panose="02010600030101010101" pitchFamily="2" charset="-122"/>
              </a:rPr>
              <a:t>二）</a:t>
            </a:r>
            <a:r>
              <a:rPr lang="zh-CN" sz="2000" b="0">
                <a:solidFill>
                  <a:srgbClr val="FF0000"/>
                </a:solidFill>
                <a:latin typeface="Calibri" panose="020F0502020204030204" charset="0"/>
                <a:ea typeface="宋体" panose="02010600030101010101" pitchFamily="2" charset="-122"/>
              </a:rPr>
              <a:t>赋值表达式的数值（考察易错点）</a:t>
            </a:r>
            <a:r>
              <a:rPr lang="zh-CN" sz="2000" b="0">
                <a:latin typeface="Calibri" panose="020F0502020204030204" charset="0"/>
                <a:ea typeface="宋体" panose="02010600030101010101" pitchFamily="2" charset="-122"/>
              </a:rPr>
              <a:t>与作用机制</a:t>
            </a:r>
            <a:endParaRPr lang="en-US" sz="2000" b="0">
              <a:solidFill>
                <a:srgbClr val="000000"/>
              </a:solidFill>
              <a:latin typeface="Calibri" panose="020F0502020204030204" charset="0"/>
              <a:ea typeface="宋体" panose="02010600030101010101" pitchFamily="2" charset="-122"/>
            </a:endParaRPr>
          </a:p>
          <a:p>
            <a:pPr indent="0"/>
            <a:r>
              <a:rPr lang="en-US" sz="2000" b="0">
                <a:solidFill>
                  <a:srgbClr val="000000"/>
                </a:solidFill>
                <a:latin typeface="Calibri" panose="020F0502020204030204" charset="0"/>
                <a:ea typeface="宋体" panose="02010600030101010101" pitchFamily="2" charset="-122"/>
              </a:rPr>
              <a:t>1. “=</a:t>
            </a:r>
            <a:r>
              <a:rPr lang="zh-CN" sz="2000" b="0">
                <a:solidFill>
                  <a:srgbClr val="000000"/>
                </a:solidFill>
                <a:latin typeface="Calibri" panose="020F0502020204030204" charset="0"/>
                <a:ea typeface="宋体" panose="02010600030101010101" pitchFamily="2" charset="-122"/>
              </a:rPr>
              <a:t>”的作用是将一个数据赋给一个变量。</a:t>
            </a:r>
            <a:endParaRPr lang="zh-CN" sz="2000" b="0">
              <a:solidFill>
                <a:srgbClr val="000000"/>
              </a:solidFill>
              <a:latin typeface="Calibri" panose="020F0502020204030204" charset="0"/>
              <a:ea typeface="宋体" panose="02010600030101010101" pitchFamily="2" charset="-122"/>
            </a:endParaRPr>
          </a:p>
          <a:p>
            <a:pPr indent="0"/>
            <a:r>
              <a:rPr lang="zh-CN" sz="2000" b="0">
                <a:solidFill>
                  <a:srgbClr val="000000"/>
                </a:solidFill>
                <a:latin typeface="Calibri" panose="020F0502020204030204" charset="0"/>
                <a:ea typeface="宋体" panose="02010600030101010101" pitchFamily="2" charset="-122"/>
              </a:rPr>
              <a:t>也可以将一个表达式的值（</a:t>
            </a:r>
            <a:r>
              <a:rPr lang="zh-CN" sz="2000">
                <a:solidFill>
                  <a:srgbClr val="000000"/>
                </a:solidFill>
                <a:latin typeface="Calibri" panose="020F0502020204030204" charset="0"/>
                <a:ea typeface="宋体" panose="02010600030101010101" pitchFamily="2" charset="-122"/>
                <a:sym typeface="+mn-ea"/>
              </a:rPr>
              <a:t>关键在于知道一个表达式也是有值的</a:t>
            </a:r>
            <a:r>
              <a:rPr lang="zh-CN" sz="2000" b="0">
                <a:solidFill>
                  <a:srgbClr val="000000"/>
                </a:solidFill>
                <a:latin typeface="Calibri" panose="020F0502020204030204" charset="0"/>
                <a:ea typeface="宋体" panose="02010600030101010101" pitchFamily="2" charset="-122"/>
              </a:rPr>
              <a:t>）赋给一个变量。</a:t>
            </a:r>
            <a:endParaRPr lang="en-US" sz="2000" b="0">
              <a:solidFill>
                <a:srgbClr val="000000"/>
              </a:solidFill>
              <a:latin typeface="Calibri" panose="020F0502020204030204" charset="0"/>
              <a:ea typeface="宋体" panose="02010600030101010101" pitchFamily="2" charset="-122"/>
            </a:endParaRPr>
          </a:p>
          <a:p>
            <a:pPr indent="0"/>
            <a:r>
              <a:rPr lang="en-US" sz="2000" b="0">
                <a:solidFill>
                  <a:srgbClr val="000000"/>
                </a:solidFill>
                <a:latin typeface="Calibri" panose="020F0502020204030204" charset="0"/>
                <a:ea typeface="宋体" panose="02010600030101010101" pitchFamily="2" charset="-122"/>
              </a:rPr>
              <a:t>2.</a:t>
            </a:r>
            <a:r>
              <a:rPr lang="zh-CN" sz="2000" b="0">
                <a:solidFill>
                  <a:srgbClr val="000000"/>
                </a:solidFill>
                <a:latin typeface="Calibri" panose="020F0502020204030204" charset="0"/>
                <a:ea typeface="宋体" panose="02010600030101010101" pitchFamily="2" charset="-122"/>
              </a:rPr>
              <a:t>执行表达式“</a:t>
            </a:r>
            <a:r>
              <a:rPr lang="en-US" sz="2000" b="0">
                <a:solidFill>
                  <a:srgbClr val="000000"/>
                </a:solidFill>
                <a:latin typeface="Calibri" panose="020F0502020204030204" charset="0"/>
                <a:ea typeface="宋体" panose="02010600030101010101" pitchFamily="2" charset="-122"/>
              </a:rPr>
              <a:t>a=(b=5)</a:t>
            </a:r>
            <a:r>
              <a:rPr lang="zh-CN" sz="2000" b="0">
                <a:solidFill>
                  <a:srgbClr val="000000"/>
                </a:solidFill>
                <a:latin typeface="Calibri" panose="020F0502020204030204" charset="0"/>
                <a:ea typeface="宋体" panose="02010600030101010101" pitchFamily="2" charset="-122"/>
              </a:rPr>
              <a:t>”，就是执行</a:t>
            </a:r>
            <a:r>
              <a:rPr lang="en-US" sz="2000" b="0">
                <a:solidFill>
                  <a:srgbClr val="000000"/>
                </a:solidFill>
                <a:latin typeface="Calibri" panose="020F0502020204030204" charset="0"/>
                <a:ea typeface="宋体" panose="02010600030101010101" pitchFamily="2" charset="-122"/>
              </a:rPr>
              <a:t>b=5</a:t>
            </a:r>
            <a:r>
              <a:rPr lang="zh-CN" sz="2000" b="0">
                <a:solidFill>
                  <a:srgbClr val="000000"/>
                </a:solidFill>
                <a:latin typeface="Calibri" panose="020F0502020204030204" charset="0"/>
                <a:ea typeface="宋体" panose="02010600030101010101" pitchFamily="2" charset="-122"/>
              </a:rPr>
              <a:t>和</a:t>
            </a:r>
            <a:r>
              <a:rPr lang="en-US" sz="2000" b="0">
                <a:solidFill>
                  <a:srgbClr val="000000"/>
                </a:solidFill>
                <a:latin typeface="Calibri" panose="020F0502020204030204" charset="0"/>
                <a:ea typeface="宋体" panose="02010600030101010101" pitchFamily="2" charset="-122"/>
              </a:rPr>
              <a:t>a=b</a:t>
            </a:r>
            <a:r>
              <a:rPr lang="zh-CN" sz="2000" b="0">
                <a:solidFill>
                  <a:srgbClr val="000000"/>
                </a:solidFill>
                <a:latin typeface="Calibri" panose="020F0502020204030204" charset="0"/>
                <a:ea typeface="宋体" panose="02010600030101010101" pitchFamily="2" charset="-122"/>
              </a:rPr>
              <a:t>两个赋值表达式。因此</a:t>
            </a:r>
            <a:r>
              <a:rPr lang="en-US" sz="2000" b="0">
                <a:solidFill>
                  <a:srgbClr val="000000"/>
                </a:solidFill>
                <a:latin typeface="Calibri" panose="020F0502020204030204" charset="0"/>
                <a:ea typeface="宋体" panose="02010600030101010101" pitchFamily="2" charset="-122"/>
              </a:rPr>
              <a:t>a</a:t>
            </a:r>
            <a:r>
              <a:rPr lang="zh-CN" sz="2000" b="0">
                <a:solidFill>
                  <a:srgbClr val="000000"/>
                </a:solidFill>
                <a:latin typeface="Calibri" panose="020F0502020204030204" charset="0"/>
                <a:ea typeface="宋体" panose="02010600030101010101" pitchFamily="2" charset="-122"/>
              </a:rPr>
              <a:t>的值等于</a:t>
            </a:r>
            <a:r>
              <a:rPr lang="en-US" sz="2000" b="0">
                <a:solidFill>
                  <a:srgbClr val="000000"/>
                </a:solidFill>
                <a:latin typeface="Calibri" panose="020F0502020204030204" charset="0"/>
                <a:ea typeface="宋体" panose="02010600030101010101" pitchFamily="2" charset="-122"/>
              </a:rPr>
              <a:t>5</a:t>
            </a:r>
            <a:r>
              <a:rPr lang="zh-CN" sz="2000" b="0">
                <a:solidFill>
                  <a:srgbClr val="000000"/>
                </a:solidFill>
                <a:latin typeface="Calibri" panose="020F0502020204030204" charset="0"/>
                <a:ea typeface="宋体" panose="02010600030101010101" pitchFamily="2" charset="-122"/>
              </a:rPr>
              <a:t>，整个赋值表达式的值也等于</a:t>
            </a:r>
            <a:r>
              <a:rPr lang="en-US" sz="2000" b="0">
                <a:solidFill>
                  <a:srgbClr val="000000"/>
                </a:solidFill>
                <a:latin typeface="Calibri" panose="020F0502020204030204" charset="0"/>
                <a:ea typeface="宋体" panose="02010600030101010101" pitchFamily="2" charset="-122"/>
              </a:rPr>
              <a:t>5</a:t>
            </a:r>
            <a:r>
              <a:rPr lang="zh-CN" sz="2000" b="0">
                <a:solidFill>
                  <a:srgbClr val="000000"/>
                </a:solidFill>
                <a:latin typeface="Calibri" panose="020F0502020204030204" charset="0"/>
                <a:ea typeface="宋体" panose="02010600030101010101" pitchFamily="2" charset="-122"/>
              </a:rPr>
              <a:t>。赋值运算符按照“自右而左”的结合顺序，因此，</a:t>
            </a:r>
            <a:r>
              <a:rPr lang="en-US" sz="2000" b="0">
                <a:solidFill>
                  <a:srgbClr val="000000"/>
                </a:solidFill>
                <a:latin typeface="Calibri" panose="020F0502020204030204" charset="0"/>
                <a:ea typeface="宋体" panose="02010600030101010101" pitchFamily="2" charset="-122"/>
              </a:rPr>
              <a:t>(b=5)</a:t>
            </a:r>
            <a:r>
              <a:rPr lang="zh-CN" sz="2000" b="0">
                <a:solidFill>
                  <a:srgbClr val="000000"/>
                </a:solidFill>
                <a:latin typeface="Calibri" panose="020F0502020204030204" charset="0"/>
                <a:ea typeface="宋体" panose="02010600030101010101" pitchFamily="2" charset="-122"/>
              </a:rPr>
              <a:t>外面的括号可以不要，即</a:t>
            </a:r>
            <a:r>
              <a:rPr lang="en-US" sz="2000" b="0">
                <a:solidFill>
                  <a:srgbClr val="000000"/>
                </a:solidFill>
                <a:latin typeface="Calibri" panose="020F0502020204030204" charset="0"/>
                <a:ea typeface="宋体" panose="02010600030101010101" pitchFamily="2" charset="-122"/>
              </a:rPr>
              <a:t>a=(b=5)</a:t>
            </a:r>
            <a:r>
              <a:rPr lang="zh-CN" sz="2000" b="0">
                <a:solidFill>
                  <a:srgbClr val="000000"/>
                </a:solidFill>
                <a:latin typeface="Calibri" panose="020F0502020204030204" charset="0"/>
                <a:ea typeface="宋体" panose="02010600030101010101" pitchFamily="2" charset="-122"/>
              </a:rPr>
              <a:t>和</a:t>
            </a:r>
            <a:r>
              <a:rPr lang="en-US" sz="2000" b="0">
                <a:solidFill>
                  <a:srgbClr val="000000"/>
                </a:solidFill>
                <a:latin typeface="Calibri" panose="020F0502020204030204" charset="0"/>
                <a:ea typeface="宋体" panose="02010600030101010101" pitchFamily="2" charset="-122"/>
              </a:rPr>
              <a:t>a=b=5</a:t>
            </a:r>
            <a:r>
              <a:rPr lang="zh-CN" sz="2000" b="0">
                <a:solidFill>
                  <a:srgbClr val="000000"/>
                </a:solidFill>
                <a:latin typeface="Calibri" panose="020F0502020204030204" charset="0"/>
                <a:ea typeface="宋体" panose="02010600030101010101" pitchFamily="2" charset="-122"/>
              </a:rPr>
              <a:t>等价，都是先求</a:t>
            </a:r>
            <a:r>
              <a:rPr lang="en-US" sz="2000" b="0">
                <a:solidFill>
                  <a:srgbClr val="000000"/>
                </a:solidFill>
                <a:latin typeface="Calibri" panose="020F0502020204030204" charset="0"/>
                <a:ea typeface="宋体" panose="02010600030101010101" pitchFamily="2" charset="-122"/>
              </a:rPr>
              <a:t>b=5</a:t>
            </a:r>
            <a:r>
              <a:rPr lang="zh-CN" sz="2000" b="0">
                <a:solidFill>
                  <a:srgbClr val="000000"/>
                </a:solidFill>
                <a:latin typeface="Calibri" panose="020F0502020204030204" charset="0"/>
                <a:ea typeface="宋体" panose="02010600030101010101" pitchFamily="2" charset="-122"/>
              </a:rPr>
              <a:t>的值（得</a:t>
            </a:r>
            <a:r>
              <a:rPr lang="en-US" sz="2000" b="0">
                <a:solidFill>
                  <a:srgbClr val="000000"/>
                </a:solidFill>
                <a:latin typeface="Calibri" panose="020F0502020204030204" charset="0"/>
                <a:ea typeface="宋体" panose="02010600030101010101" pitchFamily="2" charset="-122"/>
              </a:rPr>
              <a:t>5</a:t>
            </a:r>
            <a:r>
              <a:rPr lang="zh-CN" sz="2000" b="0">
                <a:solidFill>
                  <a:srgbClr val="000000"/>
                </a:solidFill>
                <a:latin typeface="Calibri" panose="020F0502020204030204" charset="0"/>
                <a:ea typeface="宋体" panose="02010600030101010101" pitchFamily="2" charset="-122"/>
              </a:rPr>
              <a:t>），然后再赋给</a:t>
            </a:r>
            <a:r>
              <a:rPr lang="en-US" sz="2000" b="0">
                <a:solidFill>
                  <a:srgbClr val="000000"/>
                </a:solidFill>
                <a:latin typeface="Calibri" panose="020F0502020204030204" charset="0"/>
                <a:ea typeface="宋体" panose="02010600030101010101" pitchFamily="2" charset="-122"/>
              </a:rPr>
              <a:t>a</a:t>
            </a:r>
            <a:r>
              <a:rPr lang="zh-CN" sz="2000" b="0">
                <a:solidFill>
                  <a:srgbClr val="000000"/>
                </a:solidFill>
                <a:latin typeface="Calibri" panose="020F0502020204030204" charset="0"/>
                <a:ea typeface="宋体" panose="02010600030101010101" pitchFamily="2" charset="-122"/>
              </a:rPr>
              <a:t>。</a:t>
            </a:r>
            <a:endParaRPr lang="en-US" sz="2000" b="0">
              <a:solidFill>
                <a:srgbClr val="000000"/>
              </a:solidFill>
              <a:latin typeface="Calibri" panose="020F0502020204030204" charset="0"/>
              <a:ea typeface="宋体" panose="02010600030101010101" pitchFamily="2" charset="-122"/>
            </a:endParaRPr>
          </a:p>
          <a:p>
            <a:pPr indent="0"/>
            <a:r>
              <a:rPr lang="en-US" sz="2000" b="0">
                <a:solidFill>
                  <a:srgbClr val="000000"/>
                </a:solidFill>
                <a:latin typeface="Calibri" panose="020F0502020204030204" charset="0"/>
                <a:ea typeface="宋体" panose="02010600030101010101" pitchFamily="2" charset="-122"/>
              </a:rPr>
              <a:t>3.</a:t>
            </a:r>
            <a:r>
              <a:rPr lang="zh-CN" sz="2000" b="0">
                <a:solidFill>
                  <a:srgbClr val="000000"/>
                </a:solidFill>
                <a:latin typeface="Calibri" panose="020F0502020204030204" charset="0"/>
                <a:ea typeface="宋体" panose="02010600030101010101" pitchFamily="2" charset="-122"/>
              </a:rPr>
              <a:t>赋值表达式使得赋值操作不仅可以出现在赋值语句中，而且可以出现在其他语句中</a:t>
            </a:r>
            <a:r>
              <a:rPr lang="en-US" sz="2000" b="0">
                <a:solidFill>
                  <a:srgbClr val="000000"/>
                </a:solidFill>
                <a:latin typeface="Calibri" panose="020F0502020204030204" charset="0"/>
                <a:ea typeface="宋体" panose="02010600030101010101" pitchFamily="2" charset="-122"/>
              </a:rPr>
              <a:t>(</a:t>
            </a:r>
            <a:r>
              <a:rPr lang="zh-CN" sz="2000" b="0">
                <a:solidFill>
                  <a:srgbClr val="000000"/>
                </a:solidFill>
                <a:latin typeface="Calibri" panose="020F0502020204030204" charset="0"/>
                <a:ea typeface="宋体" panose="02010600030101010101" pitchFamily="2" charset="-122"/>
              </a:rPr>
              <a:t>如输出语句、循环语句等</a:t>
            </a:r>
            <a:r>
              <a:rPr lang="en-US" sz="2000" b="0">
                <a:solidFill>
                  <a:srgbClr val="000000"/>
                </a:solidFill>
                <a:latin typeface="Calibri" panose="020F0502020204030204" charset="0"/>
                <a:ea typeface="宋体" panose="02010600030101010101" pitchFamily="2" charset="-122"/>
              </a:rPr>
              <a:t>)</a:t>
            </a:r>
            <a:endParaRPr lang="zh-CN" sz="2000" b="0">
              <a:solidFill>
                <a:srgbClr val="000000"/>
              </a:solidFill>
              <a:latin typeface="Calibri" panose="020F0502020204030204" charset="0"/>
              <a:ea typeface="宋体" panose="02010600030101010101" pitchFamily="2" charset="-122"/>
            </a:endParaRPr>
          </a:p>
          <a:p>
            <a:pPr indent="0"/>
            <a:r>
              <a:rPr lang="zh-CN" sz="2000" b="0">
                <a:solidFill>
                  <a:srgbClr val="000000"/>
                </a:solidFill>
                <a:latin typeface="Calibri" panose="020F0502020204030204" charset="0"/>
                <a:ea typeface="宋体" panose="02010600030101010101" pitchFamily="2" charset="-122"/>
              </a:rPr>
              <a:t>如</a:t>
            </a:r>
            <a:r>
              <a:rPr lang="en-US" sz="2000" b="0">
                <a:solidFill>
                  <a:srgbClr val="000000"/>
                </a:solidFill>
                <a:latin typeface="Calibri" panose="020F0502020204030204" charset="0"/>
                <a:ea typeface="宋体" panose="02010600030101010101" pitchFamily="2" charset="-122"/>
              </a:rPr>
              <a:t>: printf("%d", a=b);</a:t>
            </a:r>
            <a:endParaRPr lang="zh-CN" sz="2000" b="0">
              <a:solidFill>
                <a:srgbClr val="000000"/>
              </a:solidFill>
              <a:latin typeface="Calibri" panose="020F0502020204030204" charset="0"/>
              <a:ea typeface="宋体" panose="02010600030101010101" pitchFamily="2" charset="-122"/>
            </a:endParaRPr>
          </a:p>
          <a:p>
            <a:pPr indent="0"/>
            <a:r>
              <a:rPr lang="zh-CN" sz="2000" b="0">
                <a:solidFill>
                  <a:srgbClr val="000000"/>
                </a:solidFill>
                <a:latin typeface="Calibri" panose="020F0502020204030204" charset="0"/>
                <a:ea typeface="宋体" panose="02010600030101010101" pitchFamily="2" charset="-122"/>
              </a:rPr>
              <a:t>如果</a:t>
            </a:r>
            <a:r>
              <a:rPr lang="en-US" sz="2000" b="0">
                <a:solidFill>
                  <a:srgbClr val="000000"/>
                </a:solidFill>
                <a:latin typeface="Calibri" panose="020F0502020204030204" charset="0"/>
                <a:ea typeface="宋体" panose="02010600030101010101" pitchFamily="2" charset="-122"/>
              </a:rPr>
              <a:t>b</a:t>
            </a:r>
            <a:r>
              <a:rPr lang="zh-CN" sz="2000" b="0">
                <a:solidFill>
                  <a:srgbClr val="000000"/>
                </a:solidFill>
                <a:latin typeface="Calibri" panose="020F0502020204030204" charset="0"/>
                <a:ea typeface="宋体" panose="02010600030101010101" pitchFamily="2" charset="-122"/>
              </a:rPr>
              <a:t>的值为</a:t>
            </a:r>
            <a:r>
              <a:rPr lang="en-US" sz="2000" b="0">
                <a:solidFill>
                  <a:srgbClr val="000000"/>
                </a:solidFill>
                <a:latin typeface="Calibri" panose="020F0502020204030204" charset="0"/>
                <a:ea typeface="宋体" panose="02010600030101010101" pitchFamily="2" charset="-122"/>
              </a:rPr>
              <a:t>3</a:t>
            </a:r>
            <a:r>
              <a:rPr lang="zh-CN" sz="2000" b="0">
                <a:solidFill>
                  <a:srgbClr val="000000"/>
                </a:solidFill>
                <a:latin typeface="Calibri" panose="020F0502020204030204" charset="0"/>
                <a:ea typeface="宋体" panose="02010600030101010101" pitchFamily="2" charset="-122"/>
              </a:rPr>
              <a:t>，则输出</a:t>
            </a:r>
            <a:r>
              <a:rPr lang="en-US" sz="2000" b="0">
                <a:solidFill>
                  <a:srgbClr val="000000"/>
                </a:solidFill>
                <a:latin typeface="Calibri" panose="020F0502020204030204" charset="0"/>
                <a:ea typeface="宋体" panose="02010600030101010101" pitchFamily="2" charset="-122"/>
              </a:rPr>
              <a:t>a</a:t>
            </a:r>
            <a:r>
              <a:rPr lang="zh-CN" sz="2000" b="0">
                <a:solidFill>
                  <a:srgbClr val="000000"/>
                </a:solidFill>
                <a:latin typeface="Calibri" panose="020F0502020204030204" charset="0"/>
                <a:ea typeface="宋体" panose="02010600030101010101" pitchFamily="2" charset="-122"/>
              </a:rPr>
              <a:t>的值</a:t>
            </a:r>
            <a:r>
              <a:rPr lang="en-US" sz="2000" b="0">
                <a:solidFill>
                  <a:srgbClr val="000000"/>
                </a:solidFill>
                <a:latin typeface="Calibri" panose="020F0502020204030204" charset="0"/>
                <a:ea typeface="宋体" panose="02010600030101010101" pitchFamily="2" charset="-122"/>
              </a:rPr>
              <a:t>(</a:t>
            </a:r>
            <a:r>
              <a:rPr lang="zh-CN" sz="2000" b="0">
                <a:solidFill>
                  <a:srgbClr val="000000"/>
                </a:solidFill>
                <a:latin typeface="Calibri" panose="020F0502020204030204" charset="0"/>
                <a:ea typeface="宋体" panose="02010600030101010101" pitchFamily="2" charset="-122"/>
              </a:rPr>
              <a:t>也是表达式</a:t>
            </a:r>
            <a:r>
              <a:rPr lang="en-US" sz="2000" b="0">
                <a:solidFill>
                  <a:srgbClr val="000000"/>
                </a:solidFill>
                <a:latin typeface="Calibri" panose="020F0502020204030204" charset="0"/>
                <a:ea typeface="宋体" panose="02010600030101010101" pitchFamily="2" charset="-122"/>
              </a:rPr>
              <a:t>a=b</a:t>
            </a:r>
            <a:r>
              <a:rPr lang="zh-CN" sz="2000" b="0">
                <a:solidFill>
                  <a:srgbClr val="000000"/>
                </a:solidFill>
                <a:latin typeface="Calibri" panose="020F0502020204030204" charset="0"/>
                <a:ea typeface="宋体" panose="02010600030101010101" pitchFamily="2" charset="-122"/>
              </a:rPr>
              <a:t>的值</a:t>
            </a:r>
            <a:r>
              <a:rPr lang="en-US" sz="2000" b="0">
                <a:solidFill>
                  <a:srgbClr val="000000"/>
                </a:solidFill>
                <a:latin typeface="Calibri" panose="020F0502020204030204" charset="0"/>
                <a:ea typeface="宋体" panose="02010600030101010101" pitchFamily="2" charset="-122"/>
              </a:rPr>
              <a:t>)</a:t>
            </a:r>
            <a:r>
              <a:rPr lang="zh-CN" sz="2000" b="0">
                <a:solidFill>
                  <a:srgbClr val="000000"/>
                </a:solidFill>
                <a:latin typeface="Calibri" panose="020F0502020204030204" charset="0"/>
                <a:ea typeface="宋体" panose="02010600030101010101" pitchFamily="2" charset="-122"/>
              </a:rPr>
              <a:t>为</a:t>
            </a:r>
            <a:r>
              <a:rPr lang="en-US" sz="2000" b="0">
                <a:solidFill>
                  <a:srgbClr val="000000"/>
                </a:solidFill>
                <a:latin typeface="Calibri" panose="020F0502020204030204" charset="0"/>
                <a:ea typeface="宋体" panose="02010600030101010101" pitchFamily="2" charset="-122"/>
              </a:rPr>
              <a:t>3</a:t>
            </a:r>
            <a:r>
              <a:rPr lang="zh-CN" sz="2000" b="0">
                <a:solidFill>
                  <a:srgbClr val="000000"/>
                </a:solidFill>
                <a:latin typeface="Calibri" panose="020F0502020204030204" charset="0"/>
                <a:ea typeface="宋体" panose="02010600030101010101" pitchFamily="2" charset="-122"/>
              </a:rPr>
              <a:t>。在一个</a:t>
            </a:r>
            <a:r>
              <a:rPr lang="en-US" sz="2000" b="0">
                <a:solidFill>
                  <a:srgbClr val="000000"/>
                </a:solidFill>
                <a:latin typeface="Calibri" panose="020F0502020204030204" charset="0"/>
                <a:ea typeface="宋体" panose="02010600030101010101" pitchFamily="2" charset="-122"/>
              </a:rPr>
              <a:t>printf</a:t>
            </a:r>
            <a:r>
              <a:rPr lang="zh-CN" sz="2000" b="0">
                <a:solidFill>
                  <a:srgbClr val="000000"/>
                </a:solidFill>
                <a:latin typeface="Calibri" panose="020F0502020204030204" charset="0"/>
                <a:ea typeface="宋体" panose="02010600030101010101" pitchFamily="2" charset="-122"/>
              </a:rPr>
              <a:t>函数中完成了赋值和输出双重功能。</a:t>
            </a:r>
            <a:endParaRPr lang="en-US" sz="2000" b="0">
              <a:latin typeface="Calibri" panose="020F0502020204030204" charset="0"/>
              <a:ea typeface="宋体" panose="02010600030101010101" pitchFamily="2" charset="-122"/>
            </a:endParaRPr>
          </a:p>
          <a:p>
            <a:pPr indent="0"/>
            <a:r>
              <a:rPr lang="en-US" sz="2000" b="0">
                <a:latin typeface="Calibri" panose="020F0502020204030204" charset="0"/>
                <a:ea typeface="宋体" panose="02010600030101010101" pitchFamily="2" charset="-122"/>
              </a:rPr>
              <a:t>4. a+=3</a:t>
            </a:r>
            <a:r>
              <a:rPr lang="en-US" sz="2000" b="0">
                <a:latin typeface="Calibri" panose="020F0502020204030204" charset="0"/>
                <a:ea typeface="宋体" panose="02010600030101010101" pitchFamily="2" charset="-122"/>
                <a:cs typeface="Times New Roman" panose="02020603050405020304" charset="0"/>
              </a:rPr>
              <a:t>	</a:t>
            </a:r>
            <a:r>
              <a:rPr lang="zh-CN" sz="2000" b="0">
                <a:latin typeface="Calibri" panose="020F0502020204030204" charset="0"/>
                <a:ea typeface="宋体" panose="02010600030101010101" pitchFamily="2" charset="-122"/>
              </a:rPr>
              <a:t>等价于</a:t>
            </a:r>
            <a:r>
              <a:rPr lang="en-US" sz="2000" b="0">
                <a:latin typeface="Calibri" panose="020F0502020204030204" charset="0"/>
                <a:ea typeface="宋体" panose="02010600030101010101" pitchFamily="2" charset="-122"/>
              </a:rPr>
              <a:t>a=a+3</a:t>
            </a:r>
            <a:endParaRPr lang="en-US" sz="2000" b="0">
              <a:latin typeface="Calibri" panose="020F0502020204030204" charset="0"/>
              <a:ea typeface="宋体" panose="02010600030101010101" pitchFamily="2" charset="-122"/>
            </a:endParaRPr>
          </a:p>
          <a:p>
            <a:pPr indent="0"/>
            <a:r>
              <a:rPr lang="en-US" sz="2000" b="0">
                <a:latin typeface="Calibri" panose="020F0502020204030204" charset="0"/>
                <a:ea typeface="宋体" panose="02010600030101010101" pitchFamily="2" charset="-122"/>
              </a:rPr>
              <a:t>x*=y+8 </a:t>
            </a:r>
            <a:r>
              <a:rPr lang="en-US" sz="2000" b="0">
                <a:latin typeface="Calibri" panose="020F0502020204030204" charset="0"/>
                <a:ea typeface="宋体" panose="02010600030101010101" pitchFamily="2" charset="-122"/>
                <a:cs typeface="Times New Roman" panose="02020603050405020304" charset="0"/>
              </a:rPr>
              <a:t>	</a:t>
            </a:r>
            <a:r>
              <a:rPr lang="zh-CN" sz="2000" b="0">
                <a:latin typeface="Calibri" panose="020F0502020204030204" charset="0"/>
                <a:ea typeface="宋体" panose="02010600030101010101" pitchFamily="2" charset="-122"/>
              </a:rPr>
              <a:t>等价于</a:t>
            </a:r>
            <a:r>
              <a:rPr lang="en-US" sz="2000" b="0">
                <a:latin typeface="Calibri" panose="020F0502020204030204" charset="0"/>
                <a:ea typeface="宋体" panose="02010600030101010101" pitchFamily="2" charset="-122"/>
              </a:rPr>
              <a:t>x=x*(y+8)</a:t>
            </a:r>
            <a:endParaRPr lang="en-US" sz="2000" b="0">
              <a:latin typeface="Calibri" panose="020F0502020204030204" charset="0"/>
              <a:ea typeface="宋体" panose="02010600030101010101" pitchFamily="2" charset="-122"/>
            </a:endParaRPr>
          </a:p>
          <a:p>
            <a:pPr indent="0"/>
            <a:r>
              <a:rPr lang="en-US" sz="2000" b="0">
                <a:latin typeface="Calibri" panose="020F0502020204030204" charset="0"/>
                <a:ea typeface="宋体" panose="02010600030101010101" pitchFamily="2" charset="-122"/>
              </a:rPr>
              <a:t>x</a:t>
            </a:r>
            <a:r>
              <a:rPr lang="zh-CN" sz="2000" b="0">
                <a:latin typeface="Calibri" panose="020F0502020204030204" charset="0"/>
                <a:ea typeface="宋体" panose="02010600030101010101" pitchFamily="2" charset="-122"/>
              </a:rPr>
              <a:t>％</a:t>
            </a:r>
            <a:r>
              <a:rPr lang="en-US" sz="2000" b="0">
                <a:latin typeface="Calibri" panose="020F0502020204030204" charset="0"/>
                <a:ea typeface="宋体" panose="02010600030101010101" pitchFamily="2" charset="-122"/>
              </a:rPr>
              <a:t>=3</a:t>
            </a:r>
            <a:r>
              <a:rPr lang="en-US" sz="2000" b="0">
                <a:latin typeface="Calibri" panose="020F0502020204030204" charset="0"/>
                <a:ea typeface="宋体" panose="02010600030101010101" pitchFamily="2" charset="-122"/>
                <a:cs typeface="Times New Roman" panose="02020603050405020304" charset="0"/>
              </a:rPr>
              <a:t>	</a:t>
            </a:r>
            <a:r>
              <a:rPr lang="zh-CN" sz="2000" b="0">
                <a:latin typeface="Calibri" panose="020F0502020204030204" charset="0"/>
                <a:ea typeface="宋体" panose="02010600030101010101" pitchFamily="2" charset="-122"/>
              </a:rPr>
              <a:t>等价于</a:t>
            </a:r>
            <a:r>
              <a:rPr lang="en-US" sz="2000" b="0">
                <a:latin typeface="Calibri" panose="020F0502020204030204" charset="0"/>
                <a:ea typeface="宋体" panose="02010600030101010101" pitchFamily="2" charset="-122"/>
              </a:rPr>
              <a:t>x=x</a:t>
            </a:r>
            <a:r>
              <a:rPr lang="zh-CN" sz="2000" b="0">
                <a:latin typeface="Calibri" panose="020F0502020204030204" charset="0"/>
                <a:ea typeface="宋体" panose="02010600030101010101" pitchFamily="2" charset="-122"/>
              </a:rPr>
              <a:t>％</a:t>
            </a:r>
            <a:r>
              <a:rPr lang="en-US" sz="2000" b="0">
                <a:latin typeface="Calibri" panose="020F0502020204030204" charset="0"/>
                <a:ea typeface="宋体" panose="02010600030101010101" pitchFamily="2" charset="-122"/>
              </a:rPr>
              <a:t>3</a:t>
            </a:r>
            <a:endParaRPr lang="zh-CN" sz="2000" b="0">
              <a:latin typeface="Calibri" panose="020F0502020204030204" charset="0"/>
              <a:ea typeface="宋体" panose="02010600030101010101" pitchFamily="2" charset="-122"/>
            </a:endParaRPr>
          </a:p>
          <a:p>
            <a:pPr indent="0"/>
            <a:r>
              <a:rPr lang="zh-CN" sz="2000" b="0">
                <a:latin typeface="Calibri" panose="020F0502020204030204" charset="0"/>
                <a:ea typeface="宋体" panose="02010600030101010101" pitchFamily="2" charset="-122"/>
              </a:rPr>
              <a:t>凡是</a:t>
            </a:r>
            <a:r>
              <a:rPr lang="zh-CN" sz="2000" b="0">
                <a:solidFill>
                  <a:srgbClr val="FF0000"/>
                </a:solidFill>
                <a:latin typeface="Calibri" panose="020F0502020204030204" charset="0"/>
                <a:ea typeface="宋体" panose="02010600030101010101" pitchFamily="2" charset="-122"/>
              </a:rPr>
              <a:t>二元（二目）运算符</a:t>
            </a:r>
            <a:r>
              <a:rPr lang="zh-CN" sz="2000" b="0">
                <a:latin typeface="Calibri" panose="020F0502020204030204" charset="0"/>
                <a:ea typeface="宋体" panose="02010600030101010101" pitchFamily="2" charset="-122"/>
              </a:rPr>
              <a:t>，都可以与赋值符一起组合成复合赋值符。</a:t>
            </a:r>
            <a:endParaRPr lang="zh-CN" sz="2000" b="0">
              <a:latin typeface="Calibri" panose="020F0502020204030204" charset="0"/>
              <a:ea typeface="宋体" panose="02010600030101010101" pitchFamily="2" charset="-122"/>
            </a:endParaRPr>
          </a:p>
          <a:p>
            <a:pPr indent="0"/>
            <a:r>
              <a:rPr lang="zh-CN" sz="2000" b="0">
                <a:latin typeface="Calibri" panose="020F0502020204030204" charset="0"/>
                <a:ea typeface="宋体" panose="02010600030101010101" pitchFamily="2" charset="-122"/>
              </a:rPr>
              <a:t>有关算术运算的复合赋值运算符有</a:t>
            </a:r>
            <a:r>
              <a:rPr lang="en-US" sz="2000" b="0">
                <a:latin typeface="Calibri" panose="020F0502020204030204" charset="0"/>
                <a:ea typeface="宋体" panose="02010600030101010101" pitchFamily="2" charset="-122"/>
              </a:rPr>
              <a:t>+=</a:t>
            </a:r>
            <a:r>
              <a:rPr lang="zh-CN" sz="2000" b="0">
                <a:latin typeface="Calibri" panose="020F0502020204030204" charset="0"/>
                <a:ea typeface="宋体" panose="02010600030101010101" pitchFamily="2" charset="-122"/>
              </a:rPr>
              <a:t>，－</a:t>
            </a:r>
            <a:r>
              <a:rPr lang="en-US" sz="2000" b="0">
                <a:latin typeface="Calibri" panose="020F0502020204030204" charset="0"/>
                <a:ea typeface="宋体" panose="02010600030101010101" pitchFamily="2" charset="-122"/>
              </a:rPr>
              <a:t>=</a:t>
            </a:r>
            <a:r>
              <a:rPr lang="zh-CN" sz="2000" b="0">
                <a:latin typeface="Calibri" panose="020F0502020204030204" charset="0"/>
                <a:ea typeface="宋体" panose="02010600030101010101" pitchFamily="2" charset="-122"/>
              </a:rPr>
              <a:t>，</a:t>
            </a:r>
            <a:r>
              <a:rPr lang="en-US" sz="2000" b="0">
                <a:latin typeface="Calibri" panose="020F0502020204030204" charset="0"/>
                <a:ea typeface="宋体" panose="02010600030101010101" pitchFamily="2" charset="-122"/>
              </a:rPr>
              <a:t>*=</a:t>
            </a:r>
            <a:r>
              <a:rPr lang="zh-CN" sz="2000" b="0">
                <a:latin typeface="Calibri" panose="020F0502020204030204" charset="0"/>
                <a:ea typeface="宋体" panose="02010600030101010101" pitchFamily="2" charset="-122"/>
              </a:rPr>
              <a:t>，／</a:t>
            </a:r>
            <a:r>
              <a:rPr lang="en-US" sz="2000" b="0">
                <a:latin typeface="Calibri" panose="020F0502020204030204" charset="0"/>
                <a:ea typeface="宋体" panose="02010600030101010101" pitchFamily="2" charset="-122"/>
              </a:rPr>
              <a:t>=</a:t>
            </a:r>
            <a:r>
              <a:rPr lang="zh-CN" sz="2000" b="0">
                <a:latin typeface="Calibri" panose="020F0502020204030204" charset="0"/>
                <a:ea typeface="宋体" panose="02010600030101010101" pitchFamily="2" charset="-122"/>
              </a:rPr>
              <a:t>，％</a:t>
            </a:r>
            <a:r>
              <a:rPr lang="en-US" sz="2000" b="0">
                <a:latin typeface="Calibri" panose="020F0502020204030204" charset="0"/>
                <a:ea typeface="宋体" panose="02010600030101010101" pitchFamily="2" charset="-122"/>
              </a:rPr>
              <a:t>=</a:t>
            </a:r>
            <a:r>
              <a:rPr lang="zh-CN" sz="2000" b="0">
                <a:latin typeface="Calibri" panose="020F0502020204030204" charset="0"/>
                <a:ea typeface="宋体" panose="02010600030101010101" pitchFamily="2" charset="-122"/>
              </a:rPr>
              <a:t>。</a:t>
            </a:r>
            <a:endParaRPr lang="en-US" sz="2000" b="0">
              <a:latin typeface="Calibri" panose="020F0502020204030204" charset="0"/>
              <a:ea typeface="宋体" panose="02010600030101010101" pitchFamily="2" charset="-122"/>
              <a:cs typeface="Times New Roman" panose="02020603050405020304" charset="0"/>
            </a:endParaRPr>
          </a:p>
          <a:p>
            <a:pPr indent="0"/>
            <a:r>
              <a:rPr lang="en-US" sz="2000" b="0">
                <a:latin typeface="Calibri" panose="020F0502020204030204" charset="0"/>
                <a:ea typeface="宋体" panose="02010600030101010101" pitchFamily="2" charset="-122"/>
                <a:cs typeface="Times New Roman" panose="02020603050405020304" charset="0"/>
              </a:rPr>
              <a:t> </a:t>
            </a:r>
            <a:endParaRPr lang="en-US" altLang="en-US" sz="2000" b="0">
              <a:latin typeface="Calibri" panose="020F0502020204030204" charset="0"/>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17</a:t>
            </a:r>
            <a:endPar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17</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en-US" altLang="zh-CN"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C</a:t>
              </a:r>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语言语句</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245745" y="957580"/>
            <a:ext cx="5257165" cy="6185535"/>
          </a:xfrm>
          <a:prstGeom prst="rect">
            <a:avLst/>
          </a:prstGeom>
          <a:noFill/>
          <a:ln w="9525">
            <a:noFill/>
          </a:ln>
        </p:spPr>
        <p:txBody>
          <a:bodyPr wrap="square">
            <a:spAutoFit/>
          </a:bodyPr>
          <a:lstStyle/>
          <a:p>
            <a:pPr indent="0"/>
            <a:r>
              <a:rPr lang="zh-CN" b="0">
                <a:ea typeface="宋体" panose="02010600030101010101" pitchFamily="2" charset="-122"/>
              </a:rPr>
              <a:t>c语句分为以下五类：</a:t>
            </a:r>
            <a:endParaRPr lang="zh-CN" b="0">
              <a:ea typeface="宋体" panose="02010600030101010101" pitchFamily="2" charset="-122"/>
            </a:endParaRPr>
          </a:p>
          <a:p>
            <a:pPr indent="0"/>
            <a:r>
              <a:rPr lang="zh-CN" b="0">
                <a:ea typeface="宋体" panose="02010600030101010101" pitchFamily="2" charset="-122"/>
              </a:rPr>
              <a:t>1、控制语句</a:t>
            </a:r>
            <a:endParaRPr lang="zh-CN" b="0">
              <a:ea typeface="宋体" panose="02010600030101010101" pitchFamily="2" charset="-122"/>
            </a:endParaRPr>
          </a:p>
          <a:p>
            <a:pPr indent="0"/>
            <a:r>
              <a:rPr lang="zh-CN" b="0">
                <a:ea typeface="宋体" panose="02010600030101010101" pitchFamily="2" charset="-122"/>
              </a:rPr>
              <a:t>2、函数调用语句</a:t>
            </a:r>
            <a:endParaRPr lang="zh-CN" b="0">
              <a:ea typeface="宋体" panose="02010600030101010101" pitchFamily="2" charset="-122"/>
            </a:endParaRPr>
          </a:p>
          <a:p>
            <a:pPr indent="0"/>
            <a:r>
              <a:rPr lang="zh-CN" b="0">
                <a:ea typeface="宋体" panose="02010600030101010101" pitchFamily="2" charset="-122"/>
              </a:rPr>
              <a:t>3、表达式语句</a:t>
            </a:r>
            <a:r>
              <a:rPr lang="en-US" b="0">
                <a:latin typeface="华文新魏" panose="02010800040101010101" charset="-122"/>
                <a:ea typeface="宋体" panose="02010600030101010101" pitchFamily="2" charset="-122"/>
              </a:rPr>
              <a:t>  </a:t>
            </a:r>
            <a:r>
              <a:rPr lang="zh-CN" b="0">
                <a:ea typeface="宋体" panose="02010600030101010101" pitchFamily="2" charset="-122"/>
              </a:rPr>
              <a:t>一个表达式的最后加一个分号就构成了一个语句</a:t>
            </a:r>
            <a:endParaRPr lang="zh-CN" b="0">
              <a:ea typeface="宋体" panose="02010600030101010101" pitchFamily="2" charset="-122"/>
            </a:endParaRPr>
          </a:p>
          <a:p>
            <a:pPr indent="0"/>
            <a:r>
              <a:rPr lang="zh-CN" b="0">
                <a:ea typeface="宋体" panose="02010600030101010101" pitchFamily="2" charset="-122"/>
              </a:rPr>
              <a:t>4、空语句</a:t>
            </a:r>
            <a:r>
              <a:rPr lang="en-US" b="0">
                <a:latin typeface="华文新魏" panose="02010800040101010101" charset="-122"/>
                <a:ea typeface="宋体" panose="02010600030101010101" pitchFamily="2" charset="-122"/>
              </a:rPr>
              <a:t>  </a:t>
            </a:r>
            <a:r>
              <a:rPr lang="zh-CN" b="0">
                <a:ea typeface="宋体" panose="02010600030101010101" pitchFamily="2" charset="-122"/>
              </a:rPr>
              <a:t>；可以用在循环语句当中</a:t>
            </a:r>
            <a:endParaRPr lang="zh-CN" b="0">
              <a:ea typeface="宋体" panose="02010600030101010101" pitchFamily="2" charset="-122"/>
            </a:endParaRPr>
          </a:p>
          <a:p>
            <a:pPr indent="0"/>
            <a:r>
              <a:rPr lang="zh-CN" b="0">
                <a:ea typeface="宋体" panose="02010600030101010101" pitchFamily="2" charset="-122"/>
              </a:rPr>
              <a:t>5、复合语句</a:t>
            </a:r>
            <a:endParaRPr lang="zh-CN" b="0">
              <a:ea typeface="宋体" panose="02010600030101010101" pitchFamily="2" charset="-122"/>
            </a:endParaRPr>
          </a:p>
          <a:p>
            <a:pPr indent="0"/>
            <a:r>
              <a:rPr lang="zh-CN" b="0">
                <a:ea typeface="宋体" panose="02010600030101010101" pitchFamily="2" charset="-122"/>
              </a:rPr>
              <a:t>用{}把一些声明和语句括起来成为复合语句</a:t>
            </a:r>
            <a:endParaRPr lang="zh-CN" b="0">
              <a:ea typeface="宋体" panose="02010600030101010101" pitchFamily="2" charset="-122"/>
            </a:endParaRPr>
          </a:p>
          <a:p>
            <a:pPr indent="0"/>
            <a:r>
              <a:rPr lang="zh-CN" b="0">
                <a:ea typeface="宋体" panose="02010600030101010101" pitchFamily="2" charset="-122"/>
              </a:rPr>
              <a:t>复合语句的最后一个语句末尾的分号不能忽略不写</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 </a:t>
            </a:r>
            <a:r>
              <a:rPr lang="zh-CN" altLang="en-US" b="0">
                <a:latin typeface="华文新魏" panose="02010800040101010101" charset="-122"/>
                <a:ea typeface="宋体" panose="02010600030101010101" pitchFamily="2" charset="-122"/>
              </a:rPr>
              <a:t>特殊地：</a:t>
            </a:r>
            <a:endParaRPr lang="zh-CN" altLang="en-US" b="0">
              <a:latin typeface="华文新魏" panose="02010800040101010101" charset="-122"/>
              <a:ea typeface="宋体" panose="02010600030101010101" pitchFamily="2" charset="-122"/>
            </a:endParaRPr>
          </a:p>
          <a:p>
            <a:pPr indent="0"/>
            <a:r>
              <a:rPr lang="en-US" altLang="zh-CN" b="0">
                <a:latin typeface="华文新魏" panose="02010800040101010101" charset="-122"/>
                <a:ea typeface="宋体" panose="02010600030101010101" pitchFamily="2" charset="-122"/>
              </a:rPr>
              <a:t>1.</a:t>
            </a:r>
            <a:r>
              <a:rPr lang="en-US" b="0">
                <a:latin typeface="华文新魏" panose="02010800040101010101" charset="-122"/>
                <a:ea typeface="宋体" panose="02010600030101010101" pitchFamily="2" charset="-122"/>
              </a:rPr>
              <a:t>安排输出的时候，可以用‘\t’来调整输出的位置，展现美观</a:t>
            </a:r>
            <a:endParaRPr lang="zh-CN" b="0">
              <a:ea typeface="宋体" panose="02010600030101010101" pitchFamily="2" charset="-122"/>
            </a:endParaRPr>
          </a:p>
          <a:p>
            <a:pPr indent="0"/>
            <a:r>
              <a:rPr lang="en-US" altLang="zh-CN" b="0">
                <a:ea typeface="宋体" panose="02010600030101010101" pitchFamily="2" charset="-122"/>
              </a:rPr>
              <a:t>2.</a:t>
            </a:r>
            <a:r>
              <a:rPr lang="zh-CN" b="0">
                <a:ea typeface="宋体" panose="02010600030101010101" pitchFamily="2" charset="-122"/>
              </a:rPr>
              <a:t>以后凡是在程序中要用到数学函数库的函数，都要用到math.h头文件</a:t>
            </a:r>
            <a:endParaRPr lang="zh-CN" b="0">
              <a:ea typeface="宋体" panose="02010600030101010101" pitchFamily="2" charset="-122"/>
            </a:endParaRPr>
          </a:p>
          <a:p>
            <a:pPr indent="0"/>
            <a:r>
              <a:rPr lang="en-US" altLang="zh-CN" b="0">
                <a:ea typeface="宋体" panose="02010600030101010101" pitchFamily="2" charset="-122"/>
              </a:rPr>
              <a:t>3.</a:t>
            </a:r>
            <a:r>
              <a:rPr lang="zh-CN" b="0">
                <a:ea typeface="宋体" panose="02010600030101010101" pitchFamily="2" charset="-122"/>
              </a:rPr>
              <a:t>在c程序中，最常见的语句就是赋值语句和输入输出语句</a:t>
            </a:r>
            <a:endParaRPr lang="zh-CN" b="0">
              <a:ea typeface="宋体" panose="02010600030101010101" pitchFamily="2" charset="-122"/>
            </a:endParaRPr>
          </a:p>
          <a:p>
            <a:pPr indent="0"/>
            <a:r>
              <a:rPr lang="en-US" b="0">
                <a:latin typeface="华文新魏" panose="02010800040101010101" charset="-122"/>
                <a:ea typeface="宋体" panose="02010600030101010101" pitchFamily="2" charset="-122"/>
              </a:rPr>
              <a:t>4.</a:t>
            </a:r>
            <a:r>
              <a:rPr lang="en-US" b="0">
                <a:solidFill>
                  <a:srgbClr val="00B0F0"/>
                </a:solidFill>
                <a:latin typeface="华文新魏" panose="02010800040101010101" charset="-122"/>
                <a:ea typeface="宋体" panose="02010600030101010101" pitchFamily="2" charset="-122"/>
              </a:rPr>
              <a:t>赋值运算符的左侧应该是一个可修改值的左值，左值应该作为存储空间，并可以被赋值。变量可以作为左值，而算术表达式中a+b不能作为左值（常量也不能作为左值，</a:t>
            </a:r>
            <a:r>
              <a:rPr lang="zh-CN" altLang="en-US" b="0">
                <a:solidFill>
                  <a:srgbClr val="00B0F0"/>
                </a:solidFill>
                <a:latin typeface="华文新魏" panose="02010800040101010101" charset="-122"/>
                <a:ea typeface="宋体" panose="02010600030101010101" pitchFamily="2" charset="-122"/>
              </a:rPr>
              <a:t>因</a:t>
            </a:r>
            <a:r>
              <a:rPr lang="en-US" b="0">
                <a:solidFill>
                  <a:srgbClr val="00B0F0"/>
                </a:solidFill>
                <a:latin typeface="华文新魏" panose="02010800040101010101" charset="-122"/>
                <a:ea typeface="宋体" panose="02010600030101010101" pitchFamily="2" charset="-122"/>
              </a:rPr>
              <a:t>为常量不能被赋值）。</a:t>
            </a:r>
            <a:endParaRPr lang="en-US" b="0">
              <a:solidFill>
                <a:srgbClr val="00B0F0"/>
              </a:solidFill>
              <a:latin typeface="华文新魏" panose="02010800040101010101" charset="-122"/>
              <a:ea typeface="宋体" panose="02010600030101010101" pitchFamily="2" charset="-122"/>
            </a:endParaRPr>
          </a:p>
          <a:p>
            <a:pPr indent="0"/>
            <a:r>
              <a:rPr lang="en-US" b="0">
                <a:solidFill>
                  <a:srgbClr val="00B0F0"/>
                </a:solidFill>
                <a:latin typeface="华文新魏" panose="02010800040101010101" charset="-122"/>
                <a:ea typeface="宋体" panose="02010600030101010101" pitchFamily="2" charset="-122"/>
              </a:rPr>
              <a:t>显然左值可以作为右值。	</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 </a:t>
            </a:r>
            <a:endParaRPr lang="en-US" altLang="en-US" b="0">
              <a:latin typeface="华文新魏" panose="02010800040101010101" charset="-122"/>
              <a:ea typeface="宋体" panose="02010600030101010101" pitchFamily="2" charset="-122"/>
            </a:endParaRPr>
          </a:p>
        </p:txBody>
      </p:sp>
      <p:sp>
        <p:nvSpPr>
          <p:cNvPr id="2" name="文本框 1"/>
          <p:cNvSpPr txBox="1"/>
          <p:nvPr/>
        </p:nvSpPr>
        <p:spPr>
          <a:xfrm>
            <a:off x="6140450" y="883920"/>
            <a:ext cx="5080000" cy="2861310"/>
          </a:xfrm>
          <a:prstGeom prst="rect">
            <a:avLst/>
          </a:prstGeom>
          <a:noFill/>
          <a:ln w="9525">
            <a:noFill/>
          </a:ln>
        </p:spPr>
        <p:txBody>
          <a:bodyPr>
            <a:spAutoFit/>
          </a:bodyPr>
          <a:lstStyle/>
          <a:p>
            <a:pPr indent="0"/>
            <a:r>
              <a:rPr lang="zh-CN" b="0">
                <a:ea typeface="宋体" panose="02010600030101010101" pitchFamily="2" charset="-122"/>
              </a:rPr>
              <a:t>对变量赋初值的时候，一定是分开来赋值，而不是一口气全部赋值</a:t>
            </a:r>
            <a:endParaRPr lang="zh-CN" b="0">
              <a:ea typeface="宋体" panose="02010600030101010101" pitchFamily="2" charset="-122"/>
            </a:endParaRPr>
          </a:p>
          <a:p>
            <a:pPr indent="0"/>
            <a:r>
              <a:rPr lang="zh-CN" b="0">
                <a:ea typeface="宋体" panose="02010600030101010101" pitchFamily="2" charset="-122"/>
              </a:rPr>
              <a:t>比如说，int a=3，b=4，c=5；正确</a:t>
            </a:r>
            <a:endParaRPr lang="zh-CN" b="0">
              <a:ea typeface="宋体" panose="02010600030101010101" pitchFamily="2" charset="-122"/>
            </a:endParaRPr>
          </a:p>
          <a:p>
            <a:pPr indent="0"/>
            <a:r>
              <a:rPr lang="zh-CN" b="0">
                <a:ea typeface="宋体" panose="02010600030101010101" pitchFamily="2" charset="-122"/>
              </a:rPr>
              <a:t>但是int a=b=c=3；就是错误的</a:t>
            </a:r>
            <a:endParaRPr lang="zh-CN" b="0">
              <a:ea typeface="宋体" panose="02010600030101010101" pitchFamily="2" charset="-122"/>
            </a:endParaRPr>
          </a:p>
          <a:p>
            <a:pPr indent="0"/>
            <a:r>
              <a:rPr lang="zh-CN" b="0">
                <a:ea typeface="宋体" panose="02010600030101010101" pitchFamily="2" charset="-122"/>
              </a:rPr>
              <a:t>一般变量初始化不是在编译阶段完成的</a:t>
            </a:r>
            <a:r>
              <a:rPr lang="en-US" b="0">
                <a:latin typeface="华文新魏" panose="02010800040101010101" charset="-122"/>
                <a:ea typeface="宋体" panose="02010600030101010101" pitchFamily="2" charset="-122"/>
              </a:rPr>
              <a:t>(</a:t>
            </a:r>
            <a:r>
              <a:rPr lang="zh-CN" b="0">
                <a:solidFill>
                  <a:srgbClr val="FF0000"/>
                </a:solidFill>
                <a:ea typeface="宋体" panose="02010600030101010101" pitchFamily="2" charset="-122"/>
              </a:rPr>
              <a:t>只有在静态存储变量和外部变量的初始化在编译阶段完成的</a:t>
            </a:r>
            <a:r>
              <a:rPr lang="zh-CN" b="0">
                <a:ea typeface="宋体" panose="02010600030101010101" pitchFamily="2" charset="-122"/>
              </a:rPr>
              <a:t>），而是</a:t>
            </a:r>
            <a:r>
              <a:rPr lang="zh-CN" b="0">
                <a:solidFill>
                  <a:srgbClr val="FF0000"/>
                </a:solidFill>
                <a:ea typeface="宋体" panose="02010600030101010101" pitchFamily="2" charset="-122"/>
              </a:rPr>
              <a:t>在程序运行时执行本函数时赋予初值的，相当于执行一个赋值语句</a:t>
            </a:r>
            <a:r>
              <a:rPr lang="zh-CN" b="0">
                <a:ea typeface="宋体" panose="02010600030101010101" pitchFamily="2" charset="-122"/>
              </a:rPr>
              <a:t>。</a:t>
            </a:r>
            <a:endParaRPr lang="zh-CN" b="0">
              <a:ea typeface="宋体" panose="02010600030101010101" pitchFamily="2" charset="-122"/>
            </a:endParaRPr>
          </a:p>
          <a:p>
            <a:pPr indent="0"/>
            <a:r>
              <a:rPr lang="zh-CN" b="0">
                <a:ea typeface="宋体" panose="02010600030101010101" pitchFamily="2" charset="-122"/>
              </a:rPr>
              <a:t>如int a=3；</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 </a:t>
            </a:r>
            <a:endParaRPr lang="en-US" altLang="en-US" b="0">
              <a:latin typeface="华文新魏" panose="02010800040101010101"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18</a:t>
            </a:r>
            <a:endPar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5488305" cy="706755"/>
            <a:chOff x="472997" y="320031"/>
            <a:chExt cx="5488305"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4717415"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数据的输入与输出</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3" name="文本框 2"/>
          <p:cNvSpPr txBox="1"/>
          <p:nvPr/>
        </p:nvSpPr>
        <p:spPr>
          <a:xfrm>
            <a:off x="313690" y="1049655"/>
            <a:ext cx="11649075" cy="1198880"/>
          </a:xfrm>
          <a:prstGeom prst="rect">
            <a:avLst/>
          </a:prstGeom>
          <a:noFill/>
          <a:ln w="9525">
            <a:noFill/>
          </a:ln>
        </p:spPr>
        <p:txBody>
          <a:bodyPr wrap="square">
            <a:spAutoFit/>
          </a:bodyPr>
          <a:lstStyle/>
          <a:p>
            <a:pPr indent="0"/>
            <a:r>
              <a:rPr lang="zh-CN" b="0">
                <a:latin typeface="Calibri" panose="020F0502020204030204" charset="0"/>
                <a:ea typeface="宋体" panose="02010600030101010101" pitchFamily="2" charset="-122"/>
              </a:rPr>
              <a:t>（一）输入输出的基本概念</a:t>
            </a:r>
            <a:endParaRPr lang="en-US" b="0">
              <a:latin typeface="Calibri" panose="020F0502020204030204" charset="0"/>
              <a:ea typeface="宋体" panose="02010600030101010101" pitchFamily="2" charset="-122"/>
            </a:endParaRPr>
          </a:p>
          <a:p>
            <a:pPr indent="0"/>
            <a:r>
              <a:rPr lang="en-US" b="0">
                <a:latin typeface="Calibri" panose="020F0502020204030204" charset="0"/>
                <a:ea typeface="宋体" panose="02010600030101010101" pitchFamily="2" charset="-122"/>
              </a:rPr>
              <a:t>1. </a:t>
            </a:r>
            <a:r>
              <a:rPr lang="zh-CN" b="0">
                <a:latin typeface="Calibri" panose="020F0502020204030204" charset="0"/>
                <a:ea typeface="宋体" panose="02010600030101010101" pitchFamily="2" charset="-122"/>
              </a:rPr>
              <a:t>输入输出是以计算机主机为主体而言的</a:t>
            </a:r>
            <a:endParaRPr lang="en-US" b="0">
              <a:latin typeface="Calibri" panose="020F0502020204030204" charset="0"/>
              <a:ea typeface="宋体" panose="02010600030101010101" pitchFamily="2" charset="-122"/>
            </a:endParaRPr>
          </a:p>
          <a:p>
            <a:pPr indent="0"/>
            <a:r>
              <a:rPr lang="en-US" b="0">
                <a:latin typeface="Calibri" panose="020F0502020204030204" charset="0"/>
                <a:ea typeface="宋体" panose="02010600030101010101" pitchFamily="2" charset="-122"/>
              </a:rPr>
              <a:t>2. </a:t>
            </a:r>
            <a:r>
              <a:rPr lang="en-US" b="0">
                <a:solidFill>
                  <a:srgbClr val="00B0F0"/>
                </a:solidFill>
                <a:latin typeface="Calibri" panose="020F0502020204030204" charset="0"/>
                <a:ea typeface="宋体" panose="02010600030101010101" pitchFamily="2" charset="-122"/>
                <a:cs typeface="Times New Roman" panose="02020603050405020304" charset="0"/>
              </a:rPr>
              <a:t>C</a:t>
            </a:r>
            <a:r>
              <a:rPr lang="zh-CN" b="0">
                <a:solidFill>
                  <a:srgbClr val="00B0F0"/>
                </a:solidFill>
                <a:ea typeface="宋体" panose="02010600030101010101" pitchFamily="2" charset="-122"/>
              </a:rPr>
              <a:t>语言本身不提供输入输出语句</a:t>
            </a:r>
            <a:endParaRPr lang="en-US" b="0">
              <a:solidFill>
                <a:srgbClr val="00B0F0"/>
              </a:solidFill>
              <a:latin typeface="Calibri" panose="020F0502020204030204" charset="0"/>
              <a:ea typeface="宋体" panose="02010600030101010101" pitchFamily="2" charset="-122"/>
            </a:endParaRPr>
          </a:p>
          <a:p>
            <a:pPr indent="0"/>
            <a:r>
              <a:rPr lang="en-US" b="0">
                <a:latin typeface="Calibri" panose="020F0502020204030204" charset="0"/>
                <a:ea typeface="宋体" panose="02010600030101010101" pitchFamily="2" charset="-122"/>
              </a:rPr>
              <a:t>3. </a:t>
            </a:r>
            <a:r>
              <a:rPr lang="zh-CN" b="0">
                <a:ea typeface="宋体" panose="02010600030101010101" pitchFamily="2" charset="-122"/>
              </a:rPr>
              <a:t>要在程序文件的开头用预处理指令</a:t>
            </a:r>
            <a:r>
              <a:rPr lang="en-US" b="0">
                <a:latin typeface="Calibri" panose="020F0502020204030204" charset="0"/>
                <a:ea typeface="宋体" panose="02010600030101010101" pitchFamily="2" charset="-122"/>
                <a:cs typeface="Times New Roman" panose="02020603050405020304" charset="0"/>
              </a:rPr>
              <a:t>#include</a:t>
            </a:r>
            <a:r>
              <a:rPr lang="zh-CN" b="0">
                <a:ea typeface="宋体" panose="02010600030101010101" pitchFamily="2" charset="-122"/>
              </a:rPr>
              <a:t>把有关头文件放在本程序中</a:t>
            </a:r>
            <a:endParaRPr lang="zh-CN" altLang="en-US" b="0">
              <a:ea typeface="宋体" panose="02010600030101010101" pitchFamily="2" charset="-122"/>
            </a:endParaRPr>
          </a:p>
        </p:txBody>
      </p:sp>
      <p:sp>
        <p:nvSpPr>
          <p:cNvPr id="6" name="文本框 5"/>
          <p:cNvSpPr txBox="1"/>
          <p:nvPr/>
        </p:nvSpPr>
        <p:spPr>
          <a:xfrm>
            <a:off x="245745" y="2386330"/>
            <a:ext cx="5080000" cy="645160"/>
          </a:xfrm>
          <a:prstGeom prst="rect">
            <a:avLst/>
          </a:prstGeom>
          <a:noFill/>
          <a:ln w="9525">
            <a:noFill/>
          </a:ln>
        </p:spPr>
        <p:txBody>
          <a:bodyPr>
            <a:spAutoFit/>
          </a:bodyPr>
          <a:lstStyle/>
          <a:p>
            <a:pPr indent="0"/>
            <a:r>
              <a:rPr lang="zh-CN" b="0">
                <a:latin typeface="Calibri" panose="020F0502020204030204" charset="0"/>
                <a:ea typeface="宋体" panose="02010600030101010101" pitchFamily="2" charset="-122"/>
              </a:rPr>
              <a:t>（二）</a:t>
            </a:r>
            <a:r>
              <a:rPr lang="en-US" b="0">
                <a:latin typeface="Calibri" panose="020F0502020204030204" charset="0"/>
                <a:ea typeface="宋体" panose="02010600030101010101" pitchFamily="2" charset="-122"/>
              </a:rPr>
              <a:t>printf</a:t>
            </a:r>
            <a:r>
              <a:rPr lang="zh-CN" b="0">
                <a:latin typeface="Calibri" panose="020F0502020204030204" charset="0"/>
                <a:ea typeface="宋体" panose="02010600030101010101" pitchFamily="2" charset="-122"/>
              </a:rPr>
              <a:t>函数调用</a:t>
            </a:r>
            <a:endParaRPr lang="en-US" b="0">
              <a:latin typeface="Calibri" panose="020F0502020204030204" charset="0"/>
              <a:ea typeface="宋体" panose="02010600030101010101" pitchFamily="2" charset="-122"/>
            </a:endParaRPr>
          </a:p>
          <a:p>
            <a:pPr indent="0"/>
            <a:r>
              <a:rPr lang="en-US" b="0">
                <a:latin typeface="Calibri" panose="020F0502020204030204" charset="0"/>
                <a:ea typeface="宋体" panose="02010600030101010101" pitchFamily="2" charset="-122"/>
              </a:rPr>
              <a:t>1.</a:t>
            </a:r>
            <a:r>
              <a:rPr lang="zh-CN" b="0">
                <a:latin typeface="Calibri" panose="020F0502020204030204" charset="0"/>
                <a:ea typeface="宋体" panose="02010600030101010101" pitchFamily="2" charset="-122"/>
              </a:rPr>
              <a:t>函数格式</a:t>
            </a:r>
            <a:endParaRPr lang="zh-CN" altLang="en-US" b="0">
              <a:latin typeface="Calibri" panose="020F0502020204030204" charset="0"/>
              <a:ea typeface="宋体" panose="02010600030101010101" pitchFamily="2" charset="-122"/>
            </a:endParaRPr>
          </a:p>
        </p:txBody>
      </p:sp>
      <p:pic>
        <p:nvPicPr>
          <p:cNvPr id="7" name="图片 6"/>
          <p:cNvPicPr/>
          <p:nvPr/>
        </p:nvPicPr>
        <p:blipFill>
          <a:blip r:embed="rId1"/>
          <a:stretch>
            <a:fillRect/>
          </a:stretch>
        </p:blipFill>
        <p:spPr>
          <a:xfrm>
            <a:off x="245745" y="3266440"/>
            <a:ext cx="4519930" cy="3195320"/>
          </a:xfrm>
          <a:prstGeom prst="rect">
            <a:avLst/>
          </a:prstGeom>
          <a:noFill/>
          <a:ln w="9525">
            <a:noFill/>
          </a:ln>
        </p:spPr>
      </p:pic>
      <p:sp>
        <p:nvSpPr>
          <p:cNvPr id="101" name="文本框 100"/>
          <p:cNvSpPr txBox="1"/>
          <p:nvPr/>
        </p:nvSpPr>
        <p:spPr>
          <a:xfrm>
            <a:off x="245745" y="3031490"/>
            <a:ext cx="5420360" cy="3138170"/>
          </a:xfrm>
          <a:prstGeom prst="rect">
            <a:avLst/>
          </a:prstGeom>
          <a:noFill/>
          <a:ln w="9525">
            <a:noFill/>
          </a:ln>
        </p:spPr>
        <p:txBody>
          <a:bodyPr wrap="square">
            <a:noAutofit/>
          </a:bodyPr>
          <a:lstStyle/>
          <a:p>
            <a:pPr indent="0"/>
            <a:endParaRPr 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 </a:t>
            </a:r>
            <a:endParaRPr 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 </a:t>
            </a:r>
            <a:endParaRPr 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 </a:t>
            </a:r>
            <a:endParaRPr 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 </a:t>
            </a:r>
            <a:endParaRPr 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 </a:t>
            </a:r>
            <a:endParaRPr lang="en-US" b="0">
              <a:solidFill>
                <a:srgbClr val="0070C0"/>
              </a:solidFill>
              <a:latin typeface="Calibri" panose="020F0502020204030204" charset="0"/>
              <a:ea typeface="宋体" panose="02010600030101010101" pitchFamily="2" charset="-122"/>
              <a:cs typeface="Times New Roman" panose="02020603050405020304" charset="0"/>
            </a:endParaRPr>
          </a:p>
          <a:p>
            <a:pPr indent="0"/>
            <a:r>
              <a:rPr lang="en-US" b="0">
                <a:solidFill>
                  <a:srgbClr val="0070C0"/>
                </a:solidFill>
                <a:latin typeface="Calibri" panose="020F0502020204030204" charset="0"/>
                <a:ea typeface="宋体" panose="02010600030101010101" pitchFamily="2" charset="-122"/>
                <a:cs typeface="Times New Roman" panose="02020603050405020304" charset="0"/>
              </a:rPr>
              <a:t> </a:t>
            </a:r>
            <a:endParaRPr 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 </a:t>
            </a:r>
            <a:endParaRPr lang="en-US" altLang="en-US" b="0">
              <a:latin typeface="Calibri" panose="020F0502020204030204" charset="0"/>
              <a:ea typeface="宋体" panose="02010600030101010101" pitchFamily="2" charset="-122"/>
              <a:cs typeface="Times New Roman" panose="02020603050405020304" charset="0"/>
            </a:endParaRPr>
          </a:p>
        </p:txBody>
      </p:sp>
      <p:sp>
        <p:nvSpPr>
          <p:cNvPr id="8" name="文本框 7"/>
          <p:cNvSpPr txBox="1"/>
          <p:nvPr/>
        </p:nvSpPr>
        <p:spPr>
          <a:xfrm>
            <a:off x="5963920" y="2460625"/>
            <a:ext cx="5080000" cy="645160"/>
          </a:xfrm>
          <a:prstGeom prst="rect">
            <a:avLst/>
          </a:prstGeom>
          <a:noFill/>
          <a:ln w="9525">
            <a:noFill/>
          </a:ln>
        </p:spPr>
        <p:txBody>
          <a:bodyPr>
            <a:spAutoFit/>
          </a:bodyPr>
          <a:lstStyle/>
          <a:p>
            <a:pPr indent="0"/>
            <a:r>
              <a:rPr lang="zh-CN" b="0">
                <a:solidFill>
                  <a:srgbClr val="000000"/>
                </a:solidFill>
                <a:latin typeface="Calibri" panose="020F0502020204030204" charset="0"/>
                <a:ea typeface="宋体" panose="02010600030101010101" pitchFamily="2" charset="-122"/>
              </a:rPr>
              <a:t>（三）</a:t>
            </a:r>
            <a:r>
              <a:rPr lang="en-US" b="0">
                <a:solidFill>
                  <a:srgbClr val="000000"/>
                </a:solidFill>
                <a:latin typeface="Calibri" panose="020F0502020204030204" charset="0"/>
                <a:ea typeface="宋体" panose="02010600030101010101" pitchFamily="2" charset="-122"/>
              </a:rPr>
              <a:t>scanf</a:t>
            </a:r>
            <a:r>
              <a:rPr lang="zh-CN" b="0">
                <a:solidFill>
                  <a:srgbClr val="000000"/>
                </a:solidFill>
                <a:latin typeface="Calibri" panose="020F0502020204030204" charset="0"/>
                <a:ea typeface="宋体" panose="02010600030101010101" pitchFamily="2" charset="-122"/>
              </a:rPr>
              <a:t>函数调用</a:t>
            </a:r>
            <a:endParaRPr lang="zh-CN" b="0">
              <a:solidFill>
                <a:srgbClr val="000000"/>
              </a:solidFill>
              <a:latin typeface="Calibri" panose="020F0502020204030204" charset="0"/>
              <a:ea typeface="宋体" panose="02010600030101010101" pitchFamily="2" charset="-122"/>
            </a:endParaRPr>
          </a:p>
          <a:p>
            <a:pPr indent="0"/>
            <a:r>
              <a:rPr lang="zh-CN" altLang="en-US" b="0">
                <a:solidFill>
                  <a:srgbClr val="000000"/>
                </a:solidFill>
                <a:latin typeface="Calibri" panose="020F0502020204030204" charset="0"/>
                <a:ea typeface="宋体" panose="02010600030101010101" pitchFamily="2" charset="-122"/>
              </a:rPr>
              <a:t>函数格式</a:t>
            </a:r>
            <a:endParaRPr lang="zh-CN" altLang="en-US" b="0">
              <a:solidFill>
                <a:srgbClr val="000000"/>
              </a:solidFill>
              <a:latin typeface="Calibri" panose="020F0502020204030204" charset="0"/>
              <a:ea typeface="宋体" panose="02010600030101010101" pitchFamily="2" charset="-122"/>
            </a:endParaRPr>
          </a:p>
        </p:txBody>
      </p:sp>
      <p:pic>
        <p:nvPicPr>
          <p:cNvPr id="11" name="图片 10"/>
          <p:cNvPicPr/>
          <p:nvPr/>
        </p:nvPicPr>
        <p:blipFill>
          <a:blip r:embed="rId2"/>
          <a:stretch>
            <a:fillRect/>
          </a:stretch>
        </p:blipFill>
        <p:spPr>
          <a:xfrm>
            <a:off x="6013450" y="3100070"/>
            <a:ext cx="4545330" cy="307022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01</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6570980" cy="706755"/>
            <a:chOff x="472997" y="320031"/>
            <a:chExt cx="657098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580009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绪论</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pic>
        <p:nvPicPr>
          <p:cNvPr id="8" name="图片 7" descr="N@`0J$`PC1I9{L6]XKX$V$P"/>
          <p:cNvPicPr>
            <a:picLocks noChangeAspect="1"/>
          </p:cNvPicPr>
          <p:nvPr>
            <p:custDataLst>
              <p:tags r:id="rId1"/>
            </p:custDataLst>
          </p:nvPr>
        </p:nvPicPr>
        <p:blipFill>
          <a:blip r:embed="rId2"/>
          <a:stretch>
            <a:fillRect/>
          </a:stretch>
        </p:blipFill>
        <p:spPr>
          <a:xfrm>
            <a:off x="1402715" y="1732280"/>
            <a:ext cx="9386570" cy="4624070"/>
          </a:xfrm>
          <a:prstGeom prst="rect">
            <a:avLst/>
          </a:prstGeom>
        </p:spPr>
      </p:pic>
      <p:sp>
        <p:nvSpPr>
          <p:cNvPr id="11" name="标题 10"/>
          <p:cNvSpPr>
            <a:spLocks noGrp="1"/>
          </p:cNvSpPr>
          <p:nvPr>
            <p:ph type="title"/>
            <p:custDataLst>
              <p:tags r:id="rId3"/>
            </p:custDataLst>
          </p:nvPr>
        </p:nvSpPr>
        <p:spPr>
          <a:xfrm>
            <a:off x="1451610" y="1224915"/>
            <a:ext cx="9603105" cy="605155"/>
          </a:xfrm>
        </p:spPr>
        <p:txBody>
          <a:bodyPr>
            <a:noAutofit/>
          </a:bodyPr>
          <a:lstStyle/>
          <a:p>
            <a:r>
              <a:rPr lang="en-US" altLang="zh-CN" sz="4000" b="1" dirty="0"/>
              <a:t>                            </a:t>
            </a:r>
            <a:r>
              <a:rPr lang="zh-CN" altLang="en-US" sz="4000" b="1" dirty="0"/>
              <a:t>进制</a:t>
            </a:r>
            <a:endParaRPr lang="zh-CN" altLang="en-US" sz="40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103097" y="5840861"/>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19</a:t>
            </a:r>
            <a:endPar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82558"/>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输出语句</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111125" y="891540"/>
            <a:ext cx="5080000" cy="1198880"/>
          </a:xfrm>
          <a:prstGeom prst="rect">
            <a:avLst/>
          </a:prstGeom>
          <a:noFill/>
          <a:ln w="9525">
            <a:noFill/>
          </a:ln>
        </p:spPr>
        <p:txBody>
          <a:bodyPr>
            <a:spAutoFit/>
          </a:bodyPr>
          <a:lstStyle/>
          <a:p>
            <a:pPr indent="0"/>
            <a:r>
              <a:rPr lang="zh-CN" b="0">
                <a:ea typeface="宋体" panose="02010600030101010101" pitchFamily="2" charset="-122"/>
              </a:rPr>
              <a:t>Printf函数包括（格式声明，输出列表）</a:t>
            </a:r>
            <a:endParaRPr lang="zh-CN" b="0">
              <a:ea typeface="宋体" panose="02010600030101010101" pitchFamily="2" charset="-122"/>
            </a:endParaRPr>
          </a:p>
          <a:p>
            <a:pPr indent="0"/>
            <a:r>
              <a:rPr lang="zh-CN" b="0">
                <a:ea typeface="宋体" panose="02010600030101010101" pitchFamily="2" charset="-122"/>
              </a:rPr>
              <a:t>格式声明一般由%和格式字符组成，如%d,%f，都是的将输出的结果转换为特定的格式输出，格式声明总是从%开始的。</a:t>
            </a:r>
            <a:endParaRPr lang="zh-CN" altLang="en-US" b="0">
              <a:ea typeface="宋体" panose="02010600030101010101" pitchFamily="2" charset="-122"/>
            </a:endParaRPr>
          </a:p>
        </p:txBody>
      </p:sp>
      <p:sp>
        <p:nvSpPr>
          <p:cNvPr id="3" name="文本框 2"/>
          <p:cNvSpPr txBox="1"/>
          <p:nvPr/>
        </p:nvSpPr>
        <p:spPr>
          <a:xfrm>
            <a:off x="4968875" y="27305"/>
            <a:ext cx="7222490" cy="3969385"/>
          </a:xfrm>
          <a:prstGeom prst="rect">
            <a:avLst/>
          </a:prstGeom>
          <a:noFill/>
          <a:ln w="9525">
            <a:noFill/>
          </a:ln>
        </p:spPr>
        <p:txBody>
          <a:bodyPr wrap="square">
            <a:spAutoFit/>
          </a:bodyPr>
          <a:lstStyle/>
          <a:p>
            <a:pPr indent="0"/>
            <a:r>
              <a:rPr lang="en-US" b="0">
                <a:latin typeface="华文新魏" panose="02010800040101010101" charset="-122"/>
                <a:ea typeface="宋体" panose="02010600030101010101" pitchFamily="2" charset="-122"/>
              </a:rPr>
              <a:t>5. </a:t>
            </a:r>
            <a:r>
              <a:rPr lang="zh-CN" b="0">
                <a:ea typeface="宋体" panose="02010600030101010101" pitchFamily="2" charset="-122"/>
              </a:rPr>
              <a:t>e格式符</a:t>
            </a:r>
            <a:endParaRPr lang="zh-CN" b="0">
              <a:ea typeface="宋体" panose="02010600030101010101" pitchFamily="2" charset="-122"/>
            </a:endParaRPr>
          </a:p>
          <a:p>
            <a:pPr indent="0"/>
            <a:r>
              <a:rPr lang="zh-CN" b="0">
                <a:ea typeface="宋体" panose="02010600030101010101" pitchFamily="2" charset="-122"/>
              </a:rPr>
              <a:t>（1）对于基本型：</a:t>
            </a:r>
            <a:endParaRPr lang="zh-CN" b="0">
              <a:ea typeface="宋体" panose="02010600030101010101" pitchFamily="2" charset="-122"/>
            </a:endParaRPr>
          </a:p>
          <a:p>
            <a:pPr indent="0"/>
            <a:r>
              <a:rPr lang="zh-CN" b="0">
                <a:ea typeface="宋体" panose="02010600030101010101" pitchFamily="2" charset="-122"/>
              </a:rPr>
              <a:t>数字部分的小数位数是6位，而指数部分占5列如（e+002，e是一列，+是一列，指数是三列）（小数点</a:t>
            </a:r>
            <a:r>
              <a:rPr lang="zh-CN" b="0">
                <a:solidFill>
                  <a:srgbClr val="0000FF"/>
                </a:solidFill>
                <a:ea typeface="宋体" panose="02010600030101010101" pitchFamily="2" charset="-122"/>
              </a:rPr>
              <a:t>前必须有而且只有一位</a:t>
            </a:r>
            <a:r>
              <a:rPr lang="zh-CN" b="0">
                <a:ea typeface="宋体" panose="02010600030101010101" pitchFamily="2" charset="-122"/>
              </a:rPr>
              <a:t>非零数字）</a:t>
            </a:r>
            <a:endParaRPr lang="zh-CN" b="0">
              <a:ea typeface="宋体" panose="02010600030101010101" pitchFamily="2" charset="-122"/>
            </a:endParaRPr>
          </a:p>
          <a:p>
            <a:pPr indent="0"/>
            <a:r>
              <a:rPr lang="zh-CN" b="0">
                <a:ea typeface="宋体" panose="02010600030101010101" pitchFamily="2" charset="-122"/>
              </a:rPr>
              <a:t>如：123.456输出结果为</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1.234560e+002</a:t>
            </a:r>
            <a:endParaRPr lang="zh-CN" b="0">
              <a:ea typeface="宋体" panose="02010600030101010101" pitchFamily="2" charset="-122"/>
            </a:endParaRPr>
          </a:p>
          <a:p>
            <a:pPr indent="0"/>
            <a:r>
              <a:rPr lang="zh-CN" b="0">
                <a:ea typeface="宋体" panose="02010600030101010101" pitchFamily="2" charset="-122"/>
              </a:rPr>
              <a:t>（2）也可以用%m.ne，我们发现m都是指该数据转换以后的</a:t>
            </a:r>
            <a:r>
              <a:rPr lang="zh-CN" b="0">
                <a:solidFill>
                  <a:srgbClr val="FF0000"/>
                </a:solidFill>
                <a:ea typeface="宋体" panose="02010600030101010101" pitchFamily="2" charset="-122"/>
              </a:rPr>
              <a:t>所有要占的最小列数，可以更多，这是最小宽度（如3d表示输出123451的话直接全部正常输出）</a:t>
            </a:r>
            <a:r>
              <a:rPr lang="zh-CN" b="0">
                <a:ea typeface="宋体" panose="02010600030101010101" pitchFamily="2" charset="-122"/>
              </a:rPr>
              <a:t>，并且是不够</a:t>
            </a:r>
            <a:r>
              <a:rPr lang="zh-CN" b="0">
                <a:solidFill>
                  <a:srgbClr val="FF0000"/>
                </a:solidFill>
                <a:ea typeface="宋体" panose="02010600030101010101" pitchFamily="2" charset="-122"/>
              </a:rPr>
              <a:t>左边就补上空格</a:t>
            </a:r>
            <a:r>
              <a:rPr lang="zh-CN" b="0">
                <a:ea typeface="宋体" panose="02010600030101010101" pitchFamily="2" charset="-122"/>
              </a:rPr>
              <a:t>，而</a:t>
            </a:r>
            <a:r>
              <a:rPr lang="zh-CN" b="0">
                <a:solidFill>
                  <a:srgbClr val="FF0000"/>
                </a:solidFill>
                <a:ea typeface="宋体" panose="02010600030101010101" pitchFamily="2" charset="-122"/>
              </a:rPr>
              <a:t>n是指转换后的数据的小数点后面的位数，</a:t>
            </a:r>
            <a:r>
              <a:rPr lang="zh-CN" b="0">
                <a:ea typeface="宋体" panose="02010600030101010101" pitchFamily="2" charset="-122"/>
              </a:rPr>
              <a:t>而且e和E可以互换，不改变答案的结果。</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6. </a:t>
            </a:r>
            <a:r>
              <a:rPr lang="zh-CN" b="0">
                <a:ea typeface="宋体" panose="02010600030101010101" pitchFamily="2" charset="-122"/>
              </a:rPr>
              <a:t>o格式符：</a:t>
            </a:r>
            <a:r>
              <a:rPr lang="zh-CN" b="0">
                <a:solidFill>
                  <a:srgbClr val="FF0000"/>
                </a:solidFill>
                <a:ea typeface="宋体" panose="02010600030101010101" pitchFamily="2" charset="-122"/>
              </a:rPr>
              <a:t>表示用八进制输出结果，结果中不会再出现o了</a:t>
            </a:r>
            <a:endParaRPr lang="zh-CN" b="0">
              <a:ea typeface="宋体" panose="02010600030101010101" pitchFamily="2" charset="-122"/>
            </a:endParaRPr>
          </a:p>
          <a:p>
            <a:pPr indent="0"/>
            <a:r>
              <a:rPr lang="zh-CN" b="0">
                <a:ea typeface="宋体" panose="02010600030101010101" pitchFamily="2" charset="-122"/>
              </a:rPr>
              <a:t>x格式符：</a:t>
            </a:r>
            <a:r>
              <a:rPr lang="zh-CN" b="0">
                <a:solidFill>
                  <a:srgbClr val="FF0000"/>
                </a:solidFill>
                <a:ea typeface="宋体" panose="02010600030101010101" pitchFamily="2" charset="-122"/>
              </a:rPr>
              <a:t>%x表示十六进制，结果不会再有ox了，但是我们在赋值是如果要用十六进制赋值时一定要注意，为了区别和十进制赋值，一定要加上ox，对于八进制就是加上o。</a:t>
            </a:r>
            <a:endParaRPr lang="zh-CN" altLang="en-US" b="0">
              <a:solidFill>
                <a:srgbClr val="FF0000"/>
              </a:solidFill>
              <a:ea typeface="宋体" panose="02010600030101010101" pitchFamily="2" charset="-122"/>
            </a:endParaRPr>
          </a:p>
        </p:txBody>
      </p:sp>
      <p:sp>
        <p:nvSpPr>
          <p:cNvPr id="6" name="文本框 5"/>
          <p:cNvSpPr txBox="1"/>
          <p:nvPr/>
        </p:nvSpPr>
        <p:spPr>
          <a:xfrm>
            <a:off x="-111125" y="1939290"/>
            <a:ext cx="5182870" cy="4561840"/>
          </a:xfrm>
          <a:prstGeom prst="rect">
            <a:avLst/>
          </a:prstGeom>
          <a:noFill/>
        </p:spPr>
        <p:txBody>
          <a:bodyPr wrap="square" rtlCol="0" anchor="t">
            <a:noAutofit/>
          </a:bodyPr>
          <a:lstStyle/>
          <a:p>
            <a:r>
              <a:rPr lang="zh-CN">
                <a:ea typeface="宋体" panose="02010600030101010101" pitchFamily="2" charset="-122"/>
                <a:sym typeface="+mn-ea"/>
              </a:rPr>
              <a:t>格式字符：</a:t>
            </a:r>
            <a:endParaRPr lang="en-US">
              <a:latin typeface="华文新魏" panose="02010800040101010101" charset="-122"/>
              <a:ea typeface="宋体" panose="02010600030101010101" pitchFamily="2" charset="-122"/>
              <a:sym typeface="+mn-ea"/>
            </a:endParaRPr>
          </a:p>
          <a:p>
            <a:r>
              <a:rPr lang="en-US">
                <a:latin typeface="华文新魏" panose="02010800040101010101" charset="-122"/>
                <a:ea typeface="宋体" panose="02010600030101010101" pitchFamily="2" charset="-122"/>
                <a:sym typeface="+mn-ea"/>
              </a:rPr>
              <a:t>1. </a:t>
            </a:r>
            <a:r>
              <a:rPr lang="zh-CN">
                <a:ea typeface="宋体" panose="02010600030101010101" pitchFamily="2" charset="-122"/>
                <a:sym typeface="+mn-ea"/>
              </a:rPr>
              <a:t>d格式符</a:t>
            </a:r>
            <a:endParaRPr lang="en-US">
              <a:latin typeface="华文新魏" panose="02010800040101010101" charset="-122"/>
              <a:ea typeface="宋体" panose="02010600030101010101" pitchFamily="2" charset="-122"/>
              <a:sym typeface="+mn-ea"/>
            </a:endParaRPr>
          </a:p>
          <a:p>
            <a:r>
              <a:rPr lang="en-US">
                <a:latin typeface="华文新魏" panose="02010800040101010101" charset="-122"/>
                <a:ea typeface="宋体" panose="02010600030101010101" pitchFamily="2" charset="-122"/>
                <a:sym typeface="+mn-ea"/>
              </a:rPr>
              <a:t>2. </a:t>
            </a:r>
            <a:r>
              <a:rPr lang="zh-CN">
                <a:ea typeface="宋体" panose="02010600030101010101" pitchFamily="2" charset="-122"/>
                <a:sym typeface="+mn-ea"/>
              </a:rPr>
              <a:t>c格式符</a:t>
            </a:r>
            <a:endParaRPr lang="en-US">
              <a:latin typeface="华文新魏" panose="02010800040101010101" charset="-122"/>
              <a:ea typeface="宋体" panose="02010600030101010101" pitchFamily="2" charset="-122"/>
              <a:sym typeface="+mn-ea"/>
            </a:endParaRPr>
          </a:p>
          <a:p>
            <a:r>
              <a:rPr lang="en-US">
                <a:latin typeface="华文新魏" panose="02010800040101010101" charset="-122"/>
                <a:ea typeface="宋体" panose="02010600030101010101" pitchFamily="2" charset="-122"/>
                <a:sym typeface="+mn-ea"/>
              </a:rPr>
              <a:t>3. </a:t>
            </a:r>
            <a:r>
              <a:rPr lang="zh-CN">
                <a:ea typeface="宋体" panose="02010600030101010101" pitchFamily="2" charset="-122"/>
                <a:sym typeface="+mn-ea"/>
              </a:rPr>
              <a:t>s格式符</a:t>
            </a:r>
            <a:endParaRPr lang="en-US">
              <a:latin typeface="华文新魏" panose="02010800040101010101" charset="-122"/>
              <a:ea typeface="宋体" panose="02010600030101010101" pitchFamily="2" charset="-122"/>
              <a:sym typeface="+mn-ea"/>
            </a:endParaRPr>
          </a:p>
          <a:p>
            <a:r>
              <a:rPr lang="en-US">
                <a:latin typeface="华文新魏" panose="02010800040101010101" charset="-122"/>
                <a:ea typeface="宋体" panose="02010600030101010101" pitchFamily="2" charset="-122"/>
                <a:sym typeface="+mn-ea"/>
              </a:rPr>
              <a:t>4. </a:t>
            </a:r>
            <a:r>
              <a:rPr lang="zh-CN">
                <a:ea typeface="宋体" panose="02010600030101010101" pitchFamily="2" charset="-122"/>
                <a:sym typeface="+mn-ea"/>
              </a:rPr>
              <a:t>f格式符</a:t>
            </a:r>
            <a:endParaRPr lang="zh-CN">
              <a:ea typeface="宋体" panose="02010600030101010101" pitchFamily="2" charset="-122"/>
              <a:sym typeface="+mn-ea"/>
            </a:endParaRPr>
          </a:p>
          <a:p>
            <a:r>
              <a:rPr lang="zh-CN">
                <a:ea typeface="宋体" panose="02010600030101010101" pitchFamily="2" charset="-122"/>
                <a:sym typeface="+mn-ea"/>
              </a:rPr>
              <a:t>（1）基本型：用%f，实数部分的整数部分全部输出，但是小数部分输出6位，最后一位作四舍五入的处</a:t>
            </a:r>
            <a:endParaRPr lang="zh-CN">
              <a:ea typeface="宋体" panose="02010600030101010101" pitchFamily="2" charset="-122"/>
              <a:sym typeface="+mn-ea"/>
            </a:endParaRPr>
          </a:p>
          <a:p>
            <a:r>
              <a:rPr lang="zh-CN">
                <a:ea typeface="宋体" panose="02010600030101010101" pitchFamily="2" charset="-122"/>
                <a:sym typeface="+mn-ea"/>
              </a:rPr>
              <a:t>（2）指定数据宽度和小数位数，用%m.nf类型，如该格式指定了输出的数据为7列，其中包括两位小数，对其后一位作四舍五入的处理</a:t>
            </a:r>
            <a:endParaRPr lang="zh-CN">
              <a:solidFill>
                <a:srgbClr val="FF0000"/>
              </a:solidFill>
              <a:ea typeface="宋体" panose="02010600030101010101" pitchFamily="2" charset="-122"/>
              <a:sym typeface="+mn-ea"/>
            </a:endParaRPr>
          </a:p>
          <a:p>
            <a:r>
              <a:rPr lang="zh-CN">
                <a:solidFill>
                  <a:srgbClr val="FF0000"/>
                </a:solidFill>
                <a:ea typeface="宋体" panose="02010600030101010101" pitchFamily="2" charset="-122"/>
                <a:sym typeface="+mn-ea"/>
              </a:rPr>
              <a:t>要小心一个双精度数只能保证15位有效数字的精确度，即使指定了小数位数很多，也不能保证后面输出的50位都是有效数字。</a:t>
            </a:r>
            <a:endParaRPr lang="zh-CN">
              <a:ea typeface="宋体" panose="02010600030101010101" pitchFamily="2" charset="-122"/>
              <a:sym typeface="+mn-ea"/>
            </a:endParaRPr>
          </a:p>
          <a:p>
            <a:r>
              <a:rPr lang="zh-CN">
                <a:ea typeface="宋体" panose="02010600030101010101" pitchFamily="2" charset="-122"/>
                <a:sym typeface="+mn-ea"/>
              </a:rPr>
              <a:t>（3）输出的数据左对齐就用%-m.nf。</a:t>
            </a:r>
            <a:endParaRPr lang="zh-CN" altLang="en-US">
              <a:ea typeface="宋体" panose="02010600030101010101" pitchFamily="2" charset="-122"/>
              <a:sym typeface="+mn-ea"/>
            </a:endParaRPr>
          </a:p>
        </p:txBody>
      </p:sp>
      <p:sp>
        <p:nvSpPr>
          <p:cNvPr id="7" name="文本框 6"/>
          <p:cNvSpPr txBox="1"/>
          <p:nvPr/>
        </p:nvSpPr>
        <p:spPr>
          <a:xfrm>
            <a:off x="4968875" y="3853180"/>
            <a:ext cx="7440295" cy="3138170"/>
          </a:xfrm>
          <a:prstGeom prst="rect">
            <a:avLst/>
          </a:prstGeom>
          <a:noFill/>
          <a:ln w="9525">
            <a:noFill/>
          </a:ln>
        </p:spPr>
        <p:txBody>
          <a:bodyPr wrap="square">
            <a:spAutoFit/>
          </a:bodyPr>
          <a:lstStyle/>
          <a:p>
            <a:pPr indent="0"/>
            <a:r>
              <a:rPr lang="zh-CN" b="0" dirty="0">
                <a:solidFill>
                  <a:srgbClr val="2F5496"/>
                </a:solidFill>
                <a:ea typeface="宋体" panose="02010600030101010101" pitchFamily="2" charset="-122"/>
              </a:rPr>
              <a:t>l表示常整型常数，如%ld，而%lf表示输出double，这个是特殊的记住即可。</a:t>
            </a:r>
            <a:endParaRPr lang="zh-CN" b="0" dirty="0">
              <a:solidFill>
                <a:srgbClr val="2F5496"/>
              </a:solidFill>
              <a:ea typeface="宋体" panose="02010600030101010101" pitchFamily="2" charset="-122"/>
            </a:endParaRPr>
          </a:p>
          <a:p>
            <a:pPr indent="0"/>
            <a:r>
              <a:rPr lang="zh-CN" b="0" dirty="0">
                <a:solidFill>
                  <a:srgbClr val="2F5496"/>
                </a:solidFill>
                <a:ea typeface="宋体" panose="02010600030101010101" pitchFamily="2" charset="-122"/>
              </a:rPr>
              <a:t>m:数据的最小宽度，如%3d就是输出三个数字以上 </a:t>
            </a:r>
            <a:endParaRPr lang="zh-CN" b="0" dirty="0">
              <a:solidFill>
                <a:srgbClr val="2F5496"/>
              </a:solidFill>
              <a:ea typeface="宋体" panose="02010600030101010101" pitchFamily="2" charset="-122"/>
            </a:endParaRPr>
          </a:p>
          <a:p>
            <a:pPr indent="0"/>
            <a:r>
              <a:rPr lang="zh-CN" b="0" dirty="0">
                <a:solidFill>
                  <a:srgbClr val="2F5496"/>
                </a:solidFill>
                <a:ea typeface="宋体" panose="02010600030101010101" pitchFamily="2" charset="-122"/>
              </a:rPr>
              <a:t>n：对于实数，表示输出n位小数，对于字符串表示截取的字符个数（相当于最多输出的字符个数）对于字符串而言:%3.5表示输出至少三列，且输出的字符串只有五个字符（实际输出的字符个数是从左到右数，小于等于n个）</a:t>
            </a:r>
            <a:endParaRPr lang="zh-CN" b="0" dirty="0">
              <a:solidFill>
                <a:srgbClr val="2F5496"/>
              </a:solidFill>
              <a:ea typeface="宋体" panose="02010600030101010101" pitchFamily="2" charset="-122"/>
            </a:endParaRPr>
          </a:p>
          <a:p>
            <a:pPr indent="0"/>
            <a:r>
              <a:rPr lang="zh-CN" b="0" dirty="0">
                <a:solidFill>
                  <a:srgbClr val="2F5496"/>
                </a:solidFill>
                <a:ea typeface="宋体" panose="02010600030101010101" pitchFamily="2" charset="-122"/>
              </a:rPr>
              <a:t>Eg：</a:t>
            </a:r>
            <a:endParaRPr lang="zh-CN" b="0" dirty="0">
              <a:solidFill>
                <a:srgbClr val="2F5496"/>
              </a:solidFill>
              <a:ea typeface="宋体" panose="02010600030101010101" pitchFamily="2" charset="-122"/>
            </a:endParaRPr>
          </a:p>
          <a:p>
            <a:pPr indent="0"/>
            <a:r>
              <a:rPr lang="zh-CN" b="0" dirty="0">
                <a:solidFill>
                  <a:srgbClr val="2F5496"/>
                </a:solidFill>
                <a:ea typeface="宋体" panose="02010600030101010101" pitchFamily="2" charset="-122"/>
              </a:rPr>
              <a:t>a=“asdfg”用%3.4s输出为，asdf（左侧没有空格），用%3.6s输出，asdfg（左侧没有空格），用%3.1s输出，为  a左侧两个空格）</a:t>
            </a:r>
            <a:endParaRPr lang="zh-CN" b="0" dirty="0">
              <a:solidFill>
                <a:srgbClr val="2F5496"/>
              </a:solidFill>
              <a:ea typeface="宋体" panose="02010600030101010101" pitchFamily="2" charset="-122"/>
            </a:endParaRPr>
          </a:p>
          <a:p>
            <a:pPr indent="0"/>
            <a:r>
              <a:rPr lang="zh-CN" b="0" dirty="0">
                <a:solidFill>
                  <a:srgbClr val="2F5496"/>
                </a:solidFill>
                <a:ea typeface="宋体" panose="02010600030101010101" pitchFamily="2" charset="-122"/>
              </a:rPr>
              <a:t>没有n的话，对于字符串相当于全部输出（所有可以输出的）</a:t>
            </a:r>
            <a:endParaRPr lang="zh-CN" b="0" dirty="0">
              <a:solidFill>
                <a:srgbClr val="2F5496"/>
              </a:solidFill>
              <a:ea typeface="宋体" panose="02010600030101010101" pitchFamily="2" charset="-122"/>
            </a:endParaRPr>
          </a:p>
          <a:p>
            <a:pPr indent="0"/>
            <a:r>
              <a:rPr lang="zh-CN" b="0" dirty="0">
                <a:solidFill>
                  <a:srgbClr val="2F5496"/>
                </a:solidFill>
                <a:ea typeface="宋体" panose="02010600030101010101" pitchFamily="2" charset="-122"/>
              </a:rPr>
              <a:t>-：表示对输出的数字或者字符在域内向左靠</a:t>
            </a:r>
            <a:endParaRPr lang="zh-CN" altLang="en-US" b="0" dirty="0">
              <a:solidFill>
                <a:srgbClr val="2F5496"/>
              </a:solidFill>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143747" y="572783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20</a:t>
            </a:r>
            <a:endPar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361634" y="82558"/>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输入语句</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2" name="标题 1"/>
          <p:cNvSpPr>
            <a:spLocks noGrp="1"/>
          </p:cNvSpPr>
          <p:nvPr>
            <p:ph type="title"/>
            <p:custDataLst>
              <p:tags r:id="rId1"/>
            </p:custDataLst>
          </p:nvPr>
        </p:nvSpPr>
        <p:spPr>
          <a:xfrm>
            <a:off x="3029585" y="621030"/>
            <a:ext cx="4941570" cy="1325880"/>
          </a:xfrm>
        </p:spPr>
        <p:txBody>
          <a:bodyPr/>
          <a:lstStyle/>
          <a:p>
            <a:r>
              <a:rPr lang="zh-CN" altLang="en-US"/>
              <a:t>输入分隔符的指定</a:t>
            </a:r>
            <a:endParaRPr lang="zh-CN" altLang="en-US"/>
          </a:p>
        </p:txBody>
      </p:sp>
      <p:sp>
        <p:nvSpPr>
          <p:cNvPr id="8" name="内容占位符 7"/>
          <p:cNvSpPr>
            <a:spLocks noGrp="1"/>
          </p:cNvSpPr>
          <p:nvPr>
            <p:ph idx="1"/>
            <p:custDataLst>
              <p:tags r:id="rId2"/>
            </p:custDataLst>
          </p:nvPr>
        </p:nvSpPr>
        <p:spPr>
          <a:xfrm>
            <a:off x="1205865" y="1655445"/>
            <a:ext cx="10515600" cy="1047115"/>
          </a:xfrm>
        </p:spPr>
        <p:txBody>
          <a:bodyPr/>
          <a:lstStyle/>
          <a:p>
            <a:r>
              <a:rPr lang="zh-CN" altLang="en-US" sz="2400"/>
              <a:t>输入数值数据时，可以用空格、回车键作为分隔符</a:t>
            </a:r>
            <a:endParaRPr lang="zh-CN" altLang="en-US" sz="2400"/>
          </a:p>
          <a:p>
            <a:r>
              <a:rPr lang="zh-CN" altLang="en-US" sz="2400"/>
              <a:t>其他字符做分隔符：格式串中两个格式符间字符</a:t>
            </a:r>
            <a:endParaRPr lang="zh-CN" altLang="en-US" sz="2400"/>
          </a:p>
        </p:txBody>
      </p:sp>
      <p:pic>
        <p:nvPicPr>
          <p:cNvPr id="11" name="图片 10"/>
          <p:cNvPicPr>
            <a:picLocks noChangeAspect="1"/>
          </p:cNvPicPr>
          <p:nvPr>
            <p:custDataLst>
              <p:tags r:id="rId3"/>
            </p:custDataLst>
          </p:nvPr>
        </p:nvPicPr>
        <p:blipFill>
          <a:blip r:embed="rId4"/>
          <a:stretch>
            <a:fillRect/>
          </a:stretch>
        </p:blipFill>
        <p:spPr>
          <a:xfrm>
            <a:off x="1333500" y="2841625"/>
            <a:ext cx="8251825" cy="189166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1333500" y="4919345"/>
            <a:ext cx="8252460" cy="11188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21</a:t>
            </a:r>
            <a:endPar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82558"/>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输入语句</a:t>
              </a:r>
              <a:r>
                <a:rPr lang="en-US" altLang="zh-CN"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 </a:t>
              </a:r>
              <a:endParaRPr lang="en-US" altLang="zh-CN"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2" name="文本框 101"/>
          <p:cNvSpPr txBox="1"/>
          <p:nvPr/>
        </p:nvSpPr>
        <p:spPr>
          <a:xfrm>
            <a:off x="362585" y="817880"/>
            <a:ext cx="5080000" cy="5842635"/>
          </a:xfrm>
          <a:prstGeom prst="rect">
            <a:avLst/>
          </a:prstGeom>
          <a:noFill/>
          <a:ln w="9525">
            <a:noFill/>
          </a:ln>
        </p:spPr>
        <p:txBody>
          <a:bodyPr>
            <a:noAutofit/>
          </a:bodyPr>
          <a:lstStyle/>
          <a:p>
            <a:pPr indent="0"/>
            <a:r>
              <a:rPr lang="zh-CN" b="0" dirty="0">
                <a:ea typeface="宋体" panose="02010600030101010101" pitchFamily="2" charset="-122"/>
              </a:rPr>
              <a:t>格式字符：</a:t>
            </a:r>
            <a:endParaRPr lang="zh-CN" b="0" dirty="0">
              <a:ea typeface="宋体" panose="02010600030101010101" pitchFamily="2" charset="-122"/>
            </a:endParaRPr>
          </a:p>
          <a:p>
            <a:pPr indent="0"/>
            <a:r>
              <a:rPr lang="zh-CN" b="0" dirty="0">
                <a:ea typeface="宋体" panose="02010600030101010101" pitchFamily="2" charset="-122"/>
              </a:rPr>
              <a:t>（1）s：输入时以非空白字符开始以第一个空白字符结束，字符串以结束标志‘\0’作为最后一个字符</a:t>
            </a:r>
            <a:endParaRPr lang="zh-CN" b="0" dirty="0">
              <a:ea typeface="宋体" panose="02010600030101010101" pitchFamily="2" charset="-122"/>
            </a:endParaRPr>
          </a:p>
          <a:p>
            <a:pPr indent="0"/>
            <a:r>
              <a:rPr lang="zh-CN" b="0" dirty="0">
                <a:ea typeface="宋体" panose="02010600030101010101" pitchFamily="2" charset="-122"/>
              </a:rPr>
              <a:t>（2）l输入长整型数据</a:t>
            </a:r>
            <a:endParaRPr lang="zh-CN" b="0" dirty="0">
              <a:ea typeface="宋体" panose="02010600030101010101" pitchFamily="2" charset="-122"/>
            </a:endParaRPr>
          </a:p>
          <a:p>
            <a:pPr indent="0"/>
            <a:r>
              <a:rPr lang="zh-CN" b="0" dirty="0">
                <a:ea typeface="宋体" panose="02010600030101010101" pitchFamily="2" charset="-122"/>
              </a:rPr>
              <a:t>（3）h输入短整型数据</a:t>
            </a:r>
            <a:endParaRPr lang="zh-CN" b="0" dirty="0">
              <a:ea typeface="宋体" panose="02010600030101010101" pitchFamily="2" charset="-122"/>
            </a:endParaRPr>
          </a:p>
          <a:p>
            <a:pPr indent="0"/>
            <a:r>
              <a:rPr lang="zh-CN" b="0" dirty="0">
                <a:ea typeface="宋体" panose="02010600030101010101" pitchFamily="2" charset="-122"/>
              </a:rPr>
              <a:t>（4）域宽如%mc，m表示指定输入数据所占的宽度，域宽为正整数</a:t>
            </a:r>
            <a:endParaRPr lang="zh-CN" b="0" dirty="0">
              <a:ea typeface="宋体" panose="02010600030101010101" pitchFamily="2" charset="-122"/>
            </a:endParaRPr>
          </a:p>
          <a:p>
            <a:pPr indent="0"/>
            <a:r>
              <a:rPr lang="zh-CN" b="0" dirty="0">
                <a:ea typeface="宋体" panose="02010600030101010101" pitchFamily="2" charset="-122"/>
              </a:rPr>
              <a:t>比如</a:t>
            </a:r>
            <a:r>
              <a:rPr lang="zh-CN" b="0" dirty="0">
                <a:solidFill>
                  <a:srgbClr val="FF0000"/>
                </a:solidFill>
                <a:ea typeface="宋体" panose="02010600030101010101" pitchFamily="2" charset="-122"/>
              </a:rPr>
              <a:t>%3c就是输入abc，只会录取a，因为%c是一个字符，一个字符变量只能对应一个字节长度，但是相当于让下一个字符在输入前三个字符以后才开始存入，比如说%3c%c，a，b输入asdf，则a=a，b=f；</a:t>
            </a:r>
            <a:endParaRPr lang="zh-CN" b="0" dirty="0">
              <a:solidFill>
                <a:srgbClr val="FF0000"/>
              </a:solidFill>
              <a:ea typeface="宋体" panose="02010600030101010101" pitchFamily="2" charset="-122"/>
            </a:endParaRPr>
          </a:p>
          <a:p>
            <a:pPr indent="0"/>
            <a:r>
              <a:rPr lang="zh-CN" b="0" dirty="0">
                <a:solidFill>
                  <a:srgbClr val="FF0000"/>
                </a:solidFill>
                <a:ea typeface="宋体" panose="02010600030101010101" pitchFamily="2" charset="-122"/>
              </a:rPr>
              <a:t>%3s就是只能输入一个字符长度3的字符串</a:t>
            </a:r>
            <a:endParaRPr lang="zh-CN" b="0" dirty="0">
              <a:solidFill>
                <a:srgbClr val="FF0000"/>
              </a:solidFill>
              <a:ea typeface="宋体" panose="02010600030101010101" pitchFamily="2" charset="-122"/>
            </a:endParaRPr>
          </a:p>
          <a:p>
            <a:pPr indent="0"/>
            <a:r>
              <a:rPr lang="zh-CN" b="0" dirty="0">
                <a:solidFill>
                  <a:srgbClr val="FF0000"/>
                </a:solidFill>
                <a:ea typeface="宋体" panose="02010600030101010101" pitchFamily="2" charset="-122"/>
              </a:rPr>
              <a:t>%3d就是在输入数字时只会录入按照顺序的前三个数字。后面的数字全都视为无效。</a:t>
            </a:r>
            <a:endParaRPr lang="en-US" b="0" dirty="0">
              <a:solidFill>
                <a:srgbClr val="FF0000"/>
              </a:solidFill>
              <a:latin typeface="华文新魏" panose="02010800040101010101" charset="-122"/>
              <a:ea typeface="宋体" panose="02010600030101010101" pitchFamily="2" charset="-122"/>
            </a:endParaRPr>
          </a:p>
          <a:p>
            <a:pPr indent="0"/>
            <a:r>
              <a:rPr lang="en-US" b="0" dirty="0">
                <a:solidFill>
                  <a:srgbClr val="FF0000"/>
                </a:solidFill>
                <a:latin typeface="华文新魏" panose="02010800040101010101" charset="-122"/>
                <a:ea typeface="宋体" panose="02010600030101010101" pitchFamily="2" charset="-122"/>
              </a:rPr>
              <a:t> </a:t>
            </a:r>
            <a:endParaRPr lang="en-US" altLang="en-US" b="0" dirty="0">
              <a:solidFill>
                <a:srgbClr val="FF0000"/>
              </a:solidFill>
              <a:latin typeface="华文新魏" panose="02010800040101010101" charset="-122"/>
              <a:ea typeface="宋体" panose="02010600030101010101" pitchFamily="2" charset="-122"/>
            </a:endParaRPr>
          </a:p>
        </p:txBody>
      </p:sp>
      <p:sp>
        <p:nvSpPr>
          <p:cNvPr id="2" name="文本框 1"/>
          <p:cNvSpPr txBox="1"/>
          <p:nvPr/>
        </p:nvSpPr>
        <p:spPr>
          <a:xfrm>
            <a:off x="6021705" y="789305"/>
            <a:ext cx="5080000" cy="5908040"/>
          </a:xfrm>
          <a:prstGeom prst="rect">
            <a:avLst/>
          </a:prstGeom>
          <a:noFill/>
          <a:ln w="9525">
            <a:noFill/>
          </a:ln>
        </p:spPr>
        <p:txBody>
          <a:bodyPr>
            <a:spAutoFit/>
          </a:bodyPr>
          <a:lstStyle/>
          <a:p>
            <a:pPr indent="0"/>
            <a:r>
              <a:rPr lang="zh-CN" b="0" dirty="0">
                <a:ea typeface="宋体" panose="02010600030101010101" pitchFamily="2" charset="-122"/>
              </a:rPr>
              <a:t>使用scanf时要非常的小心scanf（格式控制，地址列表）</a:t>
            </a:r>
            <a:endParaRPr lang="zh-CN" b="0" dirty="0">
              <a:ea typeface="宋体" panose="02010600030101010101" pitchFamily="2" charset="-122"/>
            </a:endParaRPr>
          </a:p>
          <a:p>
            <a:pPr indent="0"/>
            <a:r>
              <a:rPr lang="zh-CN" b="0" dirty="0">
                <a:ea typeface="宋体" panose="02010600030101010101" pitchFamily="2" charset="-122"/>
              </a:rPr>
              <a:t>（1）函数后面的格式控制后面应该是变量地址，而不是变量名。</a:t>
            </a:r>
            <a:endParaRPr lang="zh-CN" b="0" dirty="0">
              <a:ea typeface="宋体" panose="02010600030101010101" pitchFamily="2" charset="-122"/>
            </a:endParaRPr>
          </a:p>
          <a:p>
            <a:pPr indent="0"/>
            <a:r>
              <a:rPr lang="zh-CN" b="0" dirty="0">
                <a:ea typeface="宋体" panose="02010600030101010101" pitchFamily="2" charset="-122"/>
              </a:rPr>
              <a:t>（2）输入数值时，</a:t>
            </a:r>
            <a:r>
              <a:rPr lang="zh-CN" b="0" dirty="0">
                <a:solidFill>
                  <a:srgbClr val="FF0000"/>
                </a:solidFill>
                <a:ea typeface="宋体" panose="02010600030101010101" pitchFamily="2" charset="-122"/>
              </a:rPr>
              <a:t>scanf里面的格式控制不需要加空格，但是在输入时，为了区分一个数字结束，一般在输入一个数字后要打空格符，表示进入对第二个整数变量的输入了</a:t>
            </a:r>
            <a:r>
              <a:rPr lang="zh-CN" b="0" dirty="0">
                <a:ea typeface="宋体" panose="02010600030101010101" pitchFamily="2" charset="-122"/>
              </a:rPr>
              <a:t>。在连续输入字符时，我们就不需要考虑这个因素了，除非本来就含有普通字符，我们当然要把普通字符原样打出来。</a:t>
            </a:r>
            <a:endParaRPr lang="zh-CN" b="0" dirty="0">
              <a:ea typeface="宋体" panose="02010600030101010101" pitchFamily="2" charset="-122"/>
            </a:endParaRPr>
          </a:p>
          <a:p>
            <a:pPr indent="0"/>
            <a:r>
              <a:rPr lang="zh-CN" b="0" dirty="0">
                <a:ea typeface="宋体" panose="02010600030101010101" pitchFamily="2" charset="-122"/>
              </a:rPr>
              <a:t>（3）输入数值数据</a:t>
            </a:r>
            <a:r>
              <a:rPr lang="zh-CN" b="0" dirty="0">
                <a:solidFill>
                  <a:srgbClr val="FF0000"/>
                </a:solidFill>
                <a:ea typeface="宋体" panose="02010600030101010101" pitchFamily="2" charset="-122"/>
              </a:rPr>
              <a:t>结束</a:t>
            </a:r>
            <a:r>
              <a:rPr lang="zh-CN" b="0" dirty="0">
                <a:ea typeface="宋体" panose="02010600030101010101" pitchFamily="2" charset="-122"/>
              </a:rPr>
              <a:t>时，输入回车，空格或者遇到非法字符（非法字符是不属于数值的字符，比如说o，p，q，r，s，t之类的）</a:t>
            </a:r>
            <a:endParaRPr lang="zh-CN" b="0" dirty="0">
              <a:ea typeface="宋体" panose="02010600030101010101" pitchFamily="2" charset="-122"/>
            </a:endParaRPr>
          </a:p>
          <a:p>
            <a:pPr indent="0"/>
            <a:r>
              <a:rPr lang="zh-CN" b="0" dirty="0">
                <a:ea typeface="宋体" panose="02010600030101010101" pitchFamily="2" charset="-122"/>
              </a:rPr>
              <a:t>如：</a:t>
            </a:r>
            <a:endParaRPr lang="en-US" b="0" dirty="0">
              <a:latin typeface="华文新魏" panose="02010800040101010101" charset="-122"/>
              <a:ea typeface="宋体" panose="02010600030101010101" pitchFamily="2" charset="-122"/>
            </a:endParaRPr>
          </a:p>
          <a:p>
            <a:pPr indent="0"/>
            <a:r>
              <a:rPr lang="en-US" b="0" dirty="0" err="1">
                <a:latin typeface="华文新魏" panose="02010800040101010101" charset="-122"/>
                <a:ea typeface="宋体" panose="02010600030101010101" pitchFamily="2" charset="-122"/>
              </a:rPr>
              <a:t>scanf_s</a:t>
            </a:r>
            <a:r>
              <a:rPr lang="en-US" b="0" dirty="0">
                <a:latin typeface="华文新魏" panose="02010800040101010101" charset="-122"/>
                <a:ea typeface="宋体" panose="02010600030101010101" pitchFamily="2" charset="-122"/>
              </a:rPr>
              <a:t>("%</a:t>
            </a:r>
            <a:r>
              <a:rPr lang="en-US" b="0" dirty="0" err="1">
                <a:latin typeface="华文新魏" panose="02010800040101010101" charset="-122"/>
                <a:ea typeface="宋体" panose="02010600030101010101" pitchFamily="2" charset="-122"/>
              </a:rPr>
              <a:t>d%c%f</a:t>
            </a:r>
            <a:r>
              <a:rPr lang="en-US" b="0" dirty="0">
                <a:latin typeface="华文新魏" panose="02010800040101010101" charset="-122"/>
                <a:ea typeface="宋体" panose="02010600030101010101" pitchFamily="2" charset="-122"/>
              </a:rPr>
              <a:t>",&amp;</a:t>
            </a:r>
            <a:r>
              <a:rPr lang="en-US" b="0" dirty="0" err="1">
                <a:latin typeface="华文新魏" panose="02010800040101010101" charset="-122"/>
                <a:ea typeface="宋体" panose="02010600030101010101" pitchFamily="2" charset="-122"/>
              </a:rPr>
              <a:t>a.&amp;b,&amp;c</a:t>
            </a:r>
            <a:r>
              <a:rPr lang="en-US" b="0" dirty="0">
                <a:latin typeface="华文新魏" panose="02010800040101010101" charset="-122"/>
                <a:ea typeface="宋体" panose="02010600030101010101" pitchFamily="2" charset="-122"/>
              </a:rPr>
              <a:t>);</a:t>
            </a:r>
            <a:endParaRPr lang="zh-CN" b="0" dirty="0">
              <a:ea typeface="宋体" panose="02010600030101010101" pitchFamily="2" charset="-122"/>
            </a:endParaRPr>
          </a:p>
          <a:p>
            <a:pPr indent="0"/>
            <a:r>
              <a:rPr lang="zh-CN" b="0" dirty="0">
                <a:ea typeface="宋体" panose="02010600030101010101" pitchFamily="2" charset="-122"/>
              </a:rPr>
              <a:t>输入</a:t>
            </a:r>
            <a:endParaRPr lang="en-US" b="0" dirty="0">
              <a:latin typeface="华文新魏" panose="02010800040101010101" charset="-122"/>
              <a:ea typeface="宋体" panose="02010600030101010101" pitchFamily="2" charset="-122"/>
            </a:endParaRPr>
          </a:p>
          <a:p>
            <a:pPr indent="0"/>
            <a:r>
              <a:rPr lang="en-US" b="0" dirty="0">
                <a:latin typeface="华文新魏" panose="02010800040101010101" charset="-122"/>
                <a:ea typeface="宋体" panose="02010600030101010101" pitchFamily="2" charset="-122"/>
              </a:rPr>
              <a:t>1234a 123o.26</a:t>
            </a:r>
            <a:endParaRPr lang="zh-CN" b="0" dirty="0">
              <a:ea typeface="宋体" panose="02010600030101010101" pitchFamily="2" charset="-122"/>
            </a:endParaRPr>
          </a:p>
          <a:p>
            <a:pPr indent="0"/>
            <a:r>
              <a:rPr lang="zh-CN" b="0" dirty="0">
                <a:ea typeface="宋体" panose="02010600030101010101" pitchFamily="2" charset="-122"/>
              </a:rPr>
              <a:t>结果是</a:t>
            </a:r>
            <a:endParaRPr lang="zh-CN" b="0" dirty="0">
              <a:ea typeface="宋体" panose="02010600030101010101" pitchFamily="2" charset="-122"/>
            </a:endParaRPr>
          </a:p>
          <a:p>
            <a:pPr indent="0"/>
            <a:r>
              <a:rPr lang="zh-CN" b="0" dirty="0">
                <a:ea typeface="宋体" panose="02010600030101010101" pitchFamily="2" charset="-122"/>
              </a:rPr>
              <a:t>a=1234，b=a，c=123</a:t>
            </a:r>
            <a:endParaRPr lang="zh-CN" b="0" dirty="0">
              <a:ea typeface="宋体" panose="02010600030101010101" pitchFamily="2" charset="-122"/>
            </a:endParaRPr>
          </a:p>
          <a:p>
            <a:pPr indent="0"/>
            <a:r>
              <a:rPr lang="zh-CN" b="0" dirty="0">
                <a:ea typeface="宋体" panose="02010600030101010101" pitchFamily="2" charset="-122"/>
              </a:rPr>
              <a:t>因为c是数值的数据，所以遇到不属于数值的字符（可能也有其对应的ASCII码）就会跳过去</a:t>
            </a:r>
            <a:endParaRPr lang="zh-CN" altLang="en-US" b="0" dirty="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rot="18900000">
            <a:off x="6679621" y="-1752658"/>
            <a:ext cx="2842292" cy="2842292"/>
          </a:xfrm>
          <a:prstGeom prst="roundRect">
            <a:avLst/>
          </a:prstGeom>
          <a:blipFill dpi="0" rotWithShape="0">
            <a:blip r:embed="rId1"/>
            <a:srcRect/>
            <a:tile tx="0" ty="0" sx="100000" sy="100000" flip="none" algn="l"/>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圆角 6"/>
          <p:cNvSpPr/>
          <p:nvPr/>
        </p:nvSpPr>
        <p:spPr>
          <a:xfrm rot="18900000">
            <a:off x="8817688" y="385409"/>
            <a:ext cx="2842292" cy="2842292"/>
          </a:xfrm>
          <a:prstGeom prst="roundRect">
            <a:avLst/>
          </a:prstGeom>
          <a:blipFill dpi="0" rotWithShape="0">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圆角 7"/>
          <p:cNvSpPr/>
          <p:nvPr/>
        </p:nvSpPr>
        <p:spPr>
          <a:xfrm rot="18900000">
            <a:off x="10955755" y="2523476"/>
            <a:ext cx="2842292" cy="2842292"/>
          </a:xfrm>
          <a:prstGeom prst="roundRect">
            <a:avLst/>
          </a:prstGeom>
          <a:blipFill dpi="0" rotWithShape="0">
            <a:blip r:embed="rId3"/>
            <a:srcRect/>
            <a:tile tx="0" ty="0" sx="100000" sy="100000" flip="none" algn="r"/>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圆角 11"/>
          <p:cNvSpPr/>
          <p:nvPr/>
        </p:nvSpPr>
        <p:spPr>
          <a:xfrm rot="2700000">
            <a:off x="4286798" y="3518130"/>
            <a:ext cx="7479560" cy="7479560"/>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文本框 99"/>
          <p:cNvSpPr txBox="1"/>
          <p:nvPr/>
        </p:nvSpPr>
        <p:spPr>
          <a:xfrm>
            <a:off x="354157" y="2229625"/>
            <a:ext cx="6370493" cy="848246"/>
          </a:xfrm>
          <a:prstGeom prst="rect">
            <a:avLst/>
          </a:prstGeom>
          <a:noFill/>
        </p:spPr>
        <p:txBody>
          <a:bodyPr wrap="square" rtlCol="0">
            <a:spAutoFit/>
          </a:bodyPr>
          <a:lstStyle/>
          <a:p>
            <a:pPr lvl="0" algn="dist">
              <a:lnSpc>
                <a:spcPct val="110000"/>
              </a:lnSpc>
              <a:defRPr/>
            </a:pPr>
            <a:r>
              <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感谢各位的仔细聆听</a:t>
            </a:r>
            <a:endPar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1" name="文本框 100"/>
          <p:cNvSpPr txBox="1"/>
          <p:nvPr/>
        </p:nvSpPr>
        <p:spPr>
          <a:xfrm>
            <a:off x="389080" y="3111985"/>
            <a:ext cx="6255560" cy="253916"/>
          </a:xfrm>
          <a:prstGeom prst="rect">
            <a:avLst/>
          </a:prstGeom>
          <a:noFill/>
        </p:spPr>
        <p:txBody>
          <a:bodyPr wrap="square" rtlCol="0">
            <a:spAutoFit/>
          </a:bodyPr>
          <a:lstStyle/>
          <a:p>
            <a:pPr lvl="0" algn="dist">
              <a:defRPr/>
            </a:pPr>
            <a:r>
              <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rPr>
              <a:t>- THANK YOU FOR YOUR CAREFUL LISTENING-</a:t>
            </a:r>
            <a:endPar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474667" y="4159445"/>
            <a:ext cx="2335637" cy="335122"/>
            <a:chOff x="853759" y="3501895"/>
            <a:chExt cx="1200364" cy="335122"/>
          </a:xfrm>
          <a:effectLst>
            <a:outerShdw blurRad="50800" dist="38100" dir="2700000" sx="101000" sy="101000" algn="tl" rotWithShape="0">
              <a:prstClr val="black">
                <a:alpha val="40000"/>
              </a:prstClr>
            </a:outerShdw>
          </a:effectLst>
        </p:grpSpPr>
        <p:sp>
          <p:nvSpPr>
            <p:cNvPr id="102" name="矩形: 圆角 101"/>
            <p:cNvSpPr/>
            <p:nvPr/>
          </p:nvSpPr>
          <p:spPr>
            <a:xfrm>
              <a:off x="853759" y="3501895"/>
              <a:ext cx="1200364" cy="335122"/>
            </a:xfrm>
            <a:prstGeom prst="roundRect">
              <a:avLst>
                <a:gd name="adj" fmla="val 50000"/>
              </a:avLst>
            </a:prstGeom>
            <a:solidFill>
              <a:srgbClr val="26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03" name="文本框 102"/>
            <p:cNvSpPr txBox="1"/>
            <p:nvPr/>
          </p:nvSpPr>
          <p:spPr>
            <a:xfrm>
              <a:off x="897494" y="3523862"/>
              <a:ext cx="1119117" cy="306705"/>
            </a:xfrm>
            <a:prstGeom prst="rect">
              <a:avLst/>
            </a:prstGeom>
            <a:noFill/>
          </p:spPr>
          <p:txBody>
            <a:bodyPr wrap="square" rtlCol="0">
              <a:spAutoFit/>
            </a:bodyPr>
            <a:lstStyle/>
            <a:p>
              <a:pPr lvl="0">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讲解人：章海</a:t>
              </a:r>
              <a:endPar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sp>
        <p:nvSpPr>
          <p:cNvPr id="112" name="矩形: 圆角 111"/>
          <p:cNvSpPr/>
          <p:nvPr/>
        </p:nvSpPr>
        <p:spPr>
          <a:xfrm rot="18900000">
            <a:off x="10955755" y="-1752658"/>
            <a:ext cx="2842292" cy="2842292"/>
          </a:xfrm>
          <a:prstGeom prst="roundRect">
            <a:avLst/>
          </a:prstGeom>
          <a:blipFill dpi="0" rotWithShape="0">
            <a:blip r:embed="rId4"/>
            <a:srcRect/>
            <a:tile tx="0" ty="0" sx="100000" sy="100000" flip="none" algn="ctr"/>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43" y="1500052"/>
            <a:ext cx="2653751" cy="584188"/>
          </a:xfrm>
          <a:prstGeom prst="rect">
            <a:avLst/>
          </a:prstGeom>
          <a:effectLst>
            <a:outerShdw blurRad="50800" dist="38100" dir="2700000" sx="101000" sy="101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rot="18900000">
            <a:off x="6384983" y="-1592170"/>
            <a:ext cx="2842292" cy="2842292"/>
          </a:xfrm>
          <a:prstGeom prst="roundRect">
            <a:avLst/>
          </a:prstGeom>
          <a:blipFill dpi="0" rotWithShape="0">
            <a:blip r:embed="rId1"/>
            <a:srcRect/>
            <a:tile tx="0" ty="0" sx="100000" sy="100000" flip="none" algn="l"/>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圆角 6"/>
          <p:cNvSpPr/>
          <p:nvPr/>
        </p:nvSpPr>
        <p:spPr>
          <a:xfrm rot="18900000">
            <a:off x="8817688" y="385409"/>
            <a:ext cx="2842292" cy="2842292"/>
          </a:xfrm>
          <a:prstGeom prst="roundRect">
            <a:avLst/>
          </a:prstGeom>
          <a:blipFill dpi="0" rotWithShape="0">
            <a:blip r:embed="rId2"/>
            <a:srcRect/>
            <a:tile tx="0" ty="0" sx="100000" sy="100000" flip="none" algn="l"/>
          </a:blipFill>
          <a:ln>
            <a:no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圆角 7"/>
          <p:cNvSpPr/>
          <p:nvPr/>
        </p:nvSpPr>
        <p:spPr>
          <a:xfrm rot="18900000">
            <a:off x="10955755" y="2523476"/>
            <a:ext cx="2842292" cy="2842292"/>
          </a:xfrm>
          <a:prstGeom prst="roundRect">
            <a:avLst/>
          </a:prstGeom>
          <a:blipFill dpi="0" rotWithShape="0">
            <a:blip r:embed="rId3"/>
            <a:srcRect/>
            <a:tile tx="0" ty="0" sx="100000" sy="100000" flip="none" algn="r"/>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圆角 11"/>
          <p:cNvSpPr/>
          <p:nvPr/>
        </p:nvSpPr>
        <p:spPr>
          <a:xfrm rot="2700000">
            <a:off x="4359823" y="3518130"/>
            <a:ext cx="7479560" cy="7479560"/>
          </a:xfrm>
          <a:prstGeom prst="roundRect">
            <a:avLst>
              <a:gd name="adj" fmla="val 10719"/>
            </a:avLst>
          </a:prstGeom>
          <a:solidFill>
            <a:srgbClr val="2674AE"/>
          </a:solidFill>
          <a:ln w="136525">
            <a:solidFill>
              <a:srgbClr val="CFE5F2"/>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文本框 99"/>
          <p:cNvSpPr txBox="1"/>
          <p:nvPr/>
        </p:nvSpPr>
        <p:spPr>
          <a:xfrm>
            <a:off x="354157" y="2229625"/>
            <a:ext cx="6370493" cy="848246"/>
          </a:xfrm>
          <a:prstGeom prst="rect">
            <a:avLst/>
          </a:prstGeom>
          <a:noFill/>
        </p:spPr>
        <p:txBody>
          <a:bodyPr wrap="square" rtlCol="0">
            <a:spAutoFit/>
          </a:bodyPr>
          <a:lstStyle/>
          <a:p>
            <a:pPr lvl="0" algn="dist">
              <a:lnSpc>
                <a:spcPct val="110000"/>
              </a:lnSpc>
              <a:defRPr/>
            </a:pPr>
            <a:r>
              <a:rPr lang="en-US" altLang="zh-CN"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语言期末讲座</a:t>
            </a:r>
            <a:endPar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474667" y="3945450"/>
            <a:ext cx="2335637" cy="335122"/>
            <a:chOff x="853759" y="3501895"/>
            <a:chExt cx="1200364" cy="335122"/>
          </a:xfrm>
          <a:effectLst>
            <a:outerShdw blurRad="50800" dist="38100" dir="2700000" sx="101000" sy="101000" algn="tl" rotWithShape="0">
              <a:prstClr val="black">
                <a:alpha val="40000"/>
              </a:prstClr>
            </a:outerShdw>
          </a:effectLst>
        </p:grpSpPr>
        <p:sp>
          <p:nvSpPr>
            <p:cNvPr id="102" name="矩形: 圆角 101"/>
            <p:cNvSpPr/>
            <p:nvPr/>
          </p:nvSpPr>
          <p:spPr>
            <a:xfrm>
              <a:off x="853759" y="3501895"/>
              <a:ext cx="1200364" cy="335122"/>
            </a:xfrm>
            <a:prstGeom prst="roundRect">
              <a:avLst>
                <a:gd name="adj" fmla="val 50000"/>
              </a:avLst>
            </a:prstGeom>
            <a:solidFill>
              <a:srgbClr val="26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03" name="文本框 102"/>
            <p:cNvSpPr txBox="1"/>
            <p:nvPr/>
          </p:nvSpPr>
          <p:spPr>
            <a:xfrm>
              <a:off x="890314" y="3523862"/>
              <a:ext cx="1119117" cy="306705"/>
            </a:xfrm>
            <a:prstGeom prst="rect">
              <a:avLst/>
            </a:prstGeom>
            <a:noFill/>
          </p:spPr>
          <p:txBody>
            <a:bodyPr wrap="square" rtlCol="0">
              <a:spAutoFit/>
            </a:bodyPr>
            <a:lstStyle/>
            <a:p>
              <a:pPr lvl="0">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讲解人：杜一扬</a:t>
              </a:r>
              <a:endPar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sp>
        <p:nvSpPr>
          <p:cNvPr id="112" name="矩形: 圆角 111"/>
          <p:cNvSpPr/>
          <p:nvPr/>
        </p:nvSpPr>
        <p:spPr>
          <a:xfrm rot="18900000">
            <a:off x="10955755" y="-1752658"/>
            <a:ext cx="2842292" cy="2842292"/>
          </a:xfrm>
          <a:prstGeom prst="roundRect">
            <a:avLst/>
          </a:prstGeom>
          <a:blipFill dpi="0" rotWithShape="0">
            <a:blip r:embed="rId4"/>
            <a:srcRect/>
            <a:tile tx="0" ty="0" sx="100000" sy="100000" flip="none" algn="ctr"/>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43" y="1500052"/>
            <a:ext cx="2653751" cy="584188"/>
          </a:xfrm>
          <a:prstGeom prst="rect">
            <a:avLst/>
          </a:prstGeom>
          <a:effectLst>
            <a:outerShdw blurRad="50800" dist="38100" dir="2700000" sx="101000" sy="101000" algn="tl" rotWithShape="0">
              <a:prstClr val="black">
                <a:alpha val="40000"/>
              </a:prstClr>
            </a:outerShdw>
          </a:effectLst>
        </p:spPr>
      </p:pic>
      <p:grpSp>
        <p:nvGrpSpPr>
          <p:cNvPr id="3" name="组合 2"/>
          <p:cNvGrpSpPr/>
          <p:nvPr/>
        </p:nvGrpSpPr>
        <p:grpSpPr>
          <a:xfrm>
            <a:off x="3387412" y="3939100"/>
            <a:ext cx="2335637" cy="335122"/>
            <a:chOff x="853759" y="3501895"/>
            <a:chExt cx="1200364" cy="335122"/>
          </a:xfrm>
          <a:effectLst>
            <a:outerShdw blurRad="50800" dist="38100" dir="2700000" sx="101000" sy="101000" algn="tl" rotWithShape="0">
              <a:prstClr val="black">
                <a:alpha val="40000"/>
              </a:prstClr>
            </a:outerShdw>
          </a:effectLst>
        </p:grpSpPr>
        <p:sp>
          <p:nvSpPr>
            <p:cNvPr id="4" name="矩形: 圆角 101"/>
            <p:cNvSpPr/>
            <p:nvPr>
              <p:custDataLst>
                <p:tags r:id="rId6"/>
              </p:custDataLst>
            </p:nvPr>
          </p:nvSpPr>
          <p:spPr>
            <a:xfrm>
              <a:off x="853759" y="3501895"/>
              <a:ext cx="1200364" cy="335122"/>
            </a:xfrm>
            <a:prstGeom prst="roundRect">
              <a:avLst>
                <a:gd name="adj" fmla="val 50000"/>
              </a:avLst>
            </a:prstGeom>
            <a:solidFill>
              <a:srgbClr val="26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853763" y="3507987"/>
              <a:ext cx="1119117" cy="306705"/>
            </a:xfrm>
            <a:prstGeom prst="rect">
              <a:avLst/>
            </a:prstGeom>
            <a:noFill/>
          </p:spPr>
          <p:txBody>
            <a:bodyPr wrap="square" rtlCol="0">
              <a:spAutoFit/>
            </a:bodyPr>
            <a:p>
              <a:pPr lvl="0">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选择与循环结构，数组</a:t>
              </a:r>
              <a:endPar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 name="组合 4"/>
          <p:cNvGrpSpPr/>
          <p:nvPr/>
        </p:nvGrpSpPr>
        <p:grpSpPr>
          <a:xfrm>
            <a:off x="245429" y="195588"/>
            <a:ext cx="6750050" cy="706755"/>
            <a:chOff x="472997" y="264786"/>
            <a:chExt cx="675005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39442" y="264786"/>
              <a:ext cx="5983605"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sym typeface="+mn-ea"/>
                </a:rPr>
                <a:t>选择结构程序设计</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pic>
        <p:nvPicPr>
          <p:cNvPr id="3" name="内容占位符 4" descr="87DF435AF27F890BC07ECDB1C696B676"/>
          <p:cNvPicPr>
            <a:picLocks noGrp="1" noChangeAspect="1"/>
          </p:cNvPicPr>
          <p:nvPr/>
        </p:nvPicPr>
        <p:blipFill>
          <a:blip r:embed="rId1"/>
          <a:stretch>
            <a:fillRect/>
          </a:stretch>
        </p:blipFill>
        <p:spPr>
          <a:xfrm>
            <a:off x="245745" y="1939925"/>
            <a:ext cx="3180715" cy="3783330"/>
          </a:xfrm>
          <a:prstGeom prst="rect">
            <a:avLst/>
          </a:prstGeom>
        </p:spPr>
      </p:pic>
      <p:sp>
        <p:nvSpPr>
          <p:cNvPr id="6" name="文本框 5"/>
          <p:cNvSpPr txBox="1"/>
          <p:nvPr/>
        </p:nvSpPr>
        <p:spPr>
          <a:xfrm>
            <a:off x="245745" y="1417955"/>
            <a:ext cx="2560955" cy="521970"/>
          </a:xfrm>
          <a:prstGeom prst="rect">
            <a:avLst/>
          </a:prstGeom>
          <a:noFill/>
        </p:spPr>
        <p:txBody>
          <a:bodyPr wrap="square" rtlCol="0">
            <a:spAutoFit/>
          </a:bodyPr>
          <a:p>
            <a:r>
              <a:rPr lang="zh-CN" altLang="en-US" sz="28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认识符号</a:t>
            </a:r>
            <a:endParaRPr lang="zh-CN" altLang="en-US" sz="28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2" name="内容占位符 1"/>
          <p:cNvPicPr>
            <a:picLocks noGrp="1" noChangeAspect="1"/>
          </p:cNvPicPr>
          <p:nvPr>
            <p:ph idx="1"/>
            <p:custDataLst>
              <p:tags r:id="rId2"/>
            </p:custDataLst>
          </p:nvPr>
        </p:nvPicPr>
        <p:blipFill>
          <a:blip r:embed="rId3"/>
          <a:stretch>
            <a:fillRect/>
          </a:stretch>
        </p:blipFill>
        <p:spPr>
          <a:xfrm>
            <a:off x="2806700" y="2336165"/>
            <a:ext cx="9437370" cy="2377440"/>
          </a:xfrm>
          <a:prstGeom prst="rect">
            <a:avLst/>
          </a:prstGeom>
        </p:spPr>
      </p:pic>
      <p:sp>
        <p:nvSpPr>
          <p:cNvPr id="7" name="文本框 6"/>
          <p:cNvSpPr txBox="1"/>
          <p:nvPr/>
        </p:nvSpPr>
        <p:spPr>
          <a:xfrm>
            <a:off x="3943985" y="4713605"/>
            <a:ext cx="6096000" cy="521970"/>
          </a:xfrm>
          <a:prstGeom prst="rect">
            <a:avLst/>
          </a:prstGeom>
          <a:noFill/>
        </p:spPr>
        <p:txBody>
          <a:bodyPr wrap="square" rtlCol="0" anchor="t">
            <a:spAutoFit/>
          </a:bodyPr>
          <a:p>
            <a:r>
              <a:rPr lang="zh-CN" altLang="en-US" sz="2800">
                <a:sym typeface="+mn-ea"/>
              </a:rPr>
              <a:t>运算结果：</a:t>
            </a:r>
            <a:r>
              <a:rPr lang="en-US" altLang="zh-CN" sz="2800">
                <a:sym typeface="+mn-ea"/>
              </a:rPr>
              <a:t>“</a:t>
            </a:r>
            <a:r>
              <a:rPr lang="zh-CN" altLang="en-US" sz="2800">
                <a:sym typeface="+mn-ea"/>
              </a:rPr>
              <a:t>假</a:t>
            </a:r>
            <a:r>
              <a:rPr lang="en-US" altLang="zh-CN" sz="2800">
                <a:sym typeface="+mn-ea"/>
              </a:rPr>
              <a:t>”</a:t>
            </a:r>
            <a:r>
              <a:rPr lang="zh-CN" altLang="en-US" sz="2800">
                <a:sym typeface="+mn-ea"/>
              </a:rPr>
              <a:t>用</a:t>
            </a:r>
            <a:r>
              <a:rPr lang="en-US" altLang="zh-CN" sz="2800">
                <a:sym typeface="+mn-ea"/>
              </a:rPr>
              <a:t>0</a:t>
            </a:r>
            <a:r>
              <a:rPr lang="zh-CN" altLang="en-US" sz="2800">
                <a:sym typeface="+mn-ea"/>
              </a:rPr>
              <a:t>表示，</a:t>
            </a:r>
            <a:r>
              <a:rPr lang="en-US" altLang="zh-CN" sz="2800">
                <a:sym typeface="+mn-ea"/>
              </a:rPr>
              <a:t>“</a:t>
            </a:r>
            <a:r>
              <a:rPr lang="zh-CN" altLang="en-US" sz="2800">
                <a:sym typeface="+mn-ea"/>
              </a:rPr>
              <a:t>真</a:t>
            </a:r>
            <a:r>
              <a:rPr lang="en-US" altLang="zh-CN" sz="2800">
                <a:sym typeface="+mn-ea"/>
              </a:rPr>
              <a:t>”</a:t>
            </a:r>
            <a:r>
              <a:rPr lang="zh-CN" altLang="en-US" sz="2800">
                <a:sym typeface="+mn-ea"/>
              </a:rPr>
              <a:t>用</a:t>
            </a:r>
            <a:r>
              <a:rPr lang="en-US" altLang="zh-CN" sz="2800">
                <a:sym typeface="+mn-ea"/>
              </a:rPr>
              <a:t>1</a:t>
            </a:r>
            <a:r>
              <a:rPr lang="zh-CN" altLang="en-US" sz="2800">
                <a:sym typeface="+mn-ea"/>
              </a:rPr>
              <a:t>表示</a:t>
            </a:r>
            <a:endParaRPr lang="zh-CN" altLang="en-US" sz="280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文本框 99"/>
          <p:cNvSpPr txBox="1"/>
          <p:nvPr/>
        </p:nvSpPr>
        <p:spPr>
          <a:xfrm>
            <a:off x="839470" y="613410"/>
            <a:ext cx="5080000" cy="368300"/>
          </a:xfrm>
          <a:prstGeom prst="rect">
            <a:avLst/>
          </a:prstGeom>
          <a:noFill/>
          <a:ln w="9525">
            <a:noFill/>
          </a:ln>
        </p:spPr>
        <p:txBody>
          <a:bodyPr>
            <a:spAutoFit/>
          </a:bodyPr>
          <a:p>
            <a:pPr indent="0"/>
            <a:r>
              <a:rPr lang="zh-CN" altLang="en-US" b="0">
                <a:latin typeface="微软雅黑" panose="020B0503020204020204" pitchFamily="34" charset="-122"/>
                <a:ea typeface="微软雅黑" panose="020B0503020204020204" pitchFamily="34" charset="-122"/>
                <a:cs typeface="微软雅黑" panose="020B0503020204020204" pitchFamily="34" charset="-122"/>
              </a:rPr>
              <a:t>（一</a:t>
            </a:r>
            <a:r>
              <a:rPr lang="en-US" b="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0">
                <a:latin typeface="微软雅黑" panose="020B0503020204020204" pitchFamily="34" charset="-122"/>
                <a:ea typeface="微软雅黑" panose="020B0503020204020204" pitchFamily="34" charset="-122"/>
                <a:cs typeface="微软雅黑" panose="020B0503020204020204" pitchFamily="34" charset="-122"/>
              </a:rPr>
              <a:t>）</a:t>
            </a:r>
            <a:r>
              <a:rPr lang="zh-CN" b="0">
                <a:latin typeface="微软雅黑" panose="020B0503020204020204" pitchFamily="34" charset="-122"/>
                <a:ea typeface="微软雅黑" panose="020B0503020204020204" pitchFamily="34" charset="-122"/>
                <a:cs typeface="微软雅黑" panose="020B0503020204020204" pitchFamily="34" charset="-122"/>
              </a:rPr>
              <a:t>if语句，用来实现两个分支的选择结构</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7712075" y="613410"/>
            <a:ext cx="2222500" cy="645160"/>
          </a:xfrm>
          <a:prstGeom prst="rect">
            <a:avLst/>
          </a:prstGeom>
          <a:noFill/>
          <a:ln w="9525">
            <a:noFill/>
          </a:ln>
        </p:spPr>
        <p:txBody>
          <a:bodyPr wrap="square">
            <a:spAutoFit/>
          </a:bodyPr>
          <a:p>
            <a:pPr indent="0"/>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If（表达式）语句1[else</a:t>
            </a:r>
            <a:r>
              <a:rPr lang="en-US" alt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语句2]</a:t>
            </a:r>
            <a:endParaRPr lang="zh-CN" alt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601470" y="1208405"/>
            <a:ext cx="6243320" cy="922020"/>
          </a:xfrm>
          <a:prstGeom prst="rect">
            <a:avLst/>
          </a:prstGeom>
          <a:noFill/>
          <a:ln w="9525">
            <a:noFill/>
          </a:ln>
        </p:spPr>
        <p:txBody>
          <a:bodyPr wrap="square">
            <a:spAutoFit/>
          </a:bodyPr>
          <a:p>
            <a:pPr indent="0"/>
            <a:r>
              <a:rPr lang="zh-CN" b="0">
                <a:latin typeface="微软雅黑" panose="020B0503020204020204" pitchFamily="34" charset="-122"/>
                <a:ea typeface="微软雅黑" panose="020B0503020204020204" pitchFamily="34" charset="-122"/>
                <a:cs typeface="微软雅黑" panose="020B0503020204020204" pitchFamily="34" charset="-122"/>
              </a:rPr>
              <a:t>其中</a:t>
            </a:r>
            <a:r>
              <a:rPr lang="zh-CN">
                <a:latin typeface="微软雅黑" panose="020B0503020204020204" pitchFamily="34" charset="-122"/>
                <a:ea typeface="微软雅黑" panose="020B0503020204020204" pitchFamily="34" charset="-122"/>
                <a:cs typeface="微软雅黑" panose="020B0503020204020204" pitchFamily="34" charset="-122"/>
              </a:rPr>
              <a:t>if语句中的表达式可以是关系表达式，逻辑表达式，甚至是数值表达式。其中最直观，最容易理解的就是关系表达式（所谓关系表达式就</a:t>
            </a:r>
            <a:r>
              <a:rPr lang="zh-CN" b="0">
                <a:latin typeface="微软雅黑" panose="020B0503020204020204" pitchFamily="34" charset="-122"/>
                <a:ea typeface="微软雅黑" panose="020B0503020204020204" pitchFamily="34" charset="-122"/>
                <a:cs typeface="微软雅黑" panose="020B0503020204020204" pitchFamily="34" charset="-122"/>
              </a:rPr>
              <a:t>是两个数值进行比较的式子）。</a:t>
            </a:r>
            <a:endParaRPr lang="en-US"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058545" y="2687320"/>
            <a:ext cx="1157605" cy="521970"/>
          </a:xfrm>
          <a:prstGeom prst="rect">
            <a:avLst/>
          </a:prstGeom>
          <a:noFill/>
        </p:spPr>
        <p:txBody>
          <a:bodyPr wrap="square" rtlCol="0" anchor="t">
            <a:spAutoFit/>
          </a:bodyPr>
          <a:p>
            <a:r>
              <a:rPr lang="zh-CN" altLang="en-US" sz="2800">
                <a:solidFill>
                  <a:schemeClr val="accent1"/>
                </a:solidFill>
                <a:effectLst>
                  <a:outerShdw blurRad="38100" dist="25400" dir="5400000" algn="ctr" rotWithShape="0">
                    <a:srgbClr val="6E747A">
                      <a:alpha val="43000"/>
                    </a:srgbClr>
                  </a:outerShdw>
                </a:effectLst>
                <a:sym typeface="+mn-ea"/>
              </a:rPr>
              <a:t>嵌套</a:t>
            </a:r>
            <a:endParaRPr lang="zh-CN" altLang="en-US" sz="2800">
              <a:solidFill>
                <a:schemeClr val="accent1"/>
              </a:solidFill>
              <a:effectLst>
                <a:outerShdw blurRad="38100" dist="25400" dir="5400000" algn="ctr" rotWithShape="0">
                  <a:srgbClr val="6E747A">
                    <a:alpha val="43000"/>
                  </a:srgbClr>
                </a:outerShdw>
              </a:effectLst>
              <a:sym typeface="+mn-ea"/>
            </a:endParaRPr>
          </a:p>
        </p:txBody>
      </p:sp>
      <p:pic>
        <p:nvPicPr>
          <p:cNvPr id="5" name="内容占位符 4"/>
          <p:cNvPicPr>
            <a:picLocks noGrp="1" noChangeAspect="1"/>
          </p:cNvPicPr>
          <p:nvPr>
            <p:ph idx="1"/>
          </p:nvPr>
        </p:nvPicPr>
        <p:blipFill>
          <a:blip r:embed="rId1"/>
          <a:stretch>
            <a:fillRect/>
          </a:stretch>
        </p:blipFill>
        <p:spPr>
          <a:xfrm>
            <a:off x="2390140" y="2545715"/>
            <a:ext cx="4203700" cy="3598545"/>
          </a:xfrm>
          <a:prstGeom prst="rect">
            <a:avLst/>
          </a:prstGeom>
        </p:spPr>
      </p:pic>
      <p:pic>
        <p:nvPicPr>
          <p:cNvPr id="6" name="图片 5"/>
          <p:cNvPicPr>
            <a:picLocks noChangeAspect="1"/>
          </p:cNvPicPr>
          <p:nvPr/>
        </p:nvPicPr>
        <p:blipFill>
          <a:blip r:embed="rId2"/>
          <a:stretch>
            <a:fillRect/>
          </a:stretch>
        </p:blipFill>
        <p:spPr>
          <a:xfrm>
            <a:off x="7106285" y="1812925"/>
            <a:ext cx="4411345" cy="4845685"/>
          </a:xfrm>
          <a:prstGeom prst="rect">
            <a:avLst/>
          </a:prstGeom>
        </p:spPr>
      </p:pic>
      <p:cxnSp>
        <p:nvCxnSpPr>
          <p:cNvPr id="7" name="直接连接符 6"/>
          <p:cNvCxnSpPr/>
          <p:nvPr/>
        </p:nvCxnSpPr>
        <p:spPr>
          <a:xfrm>
            <a:off x="7056755" y="2545715"/>
            <a:ext cx="4050030" cy="1397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直接连接符 7"/>
          <p:cNvCxnSpPr/>
          <p:nvPr/>
        </p:nvCxnSpPr>
        <p:spPr>
          <a:xfrm>
            <a:off x="7056755" y="2489835"/>
            <a:ext cx="4007485" cy="6985"/>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ox(in)">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3" presetClass="entr" presetSubtype="1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par>
                                <p:cTn id="33" presetID="3" presetClass="entr" presetSubtype="1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2" grpId="0"/>
      <p:bldP spid="2" grpId="1"/>
      <p:bldP spid="3" grpId="0"/>
      <p:bldP spid="3" grpId="1"/>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文本框 99"/>
          <p:cNvSpPr txBox="1"/>
          <p:nvPr/>
        </p:nvSpPr>
        <p:spPr>
          <a:xfrm>
            <a:off x="973455" y="500380"/>
            <a:ext cx="5080000" cy="368300"/>
          </a:xfrm>
          <a:prstGeom prst="rect">
            <a:avLst/>
          </a:prstGeom>
          <a:noFill/>
          <a:ln w="9525">
            <a:noFill/>
          </a:ln>
        </p:spPr>
        <p:txBody>
          <a:bodyPr>
            <a:spAutoFit/>
          </a:bodyPr>
          <a:p>
            <a:pPr indent="0"/>
            <a:r>
              <a:rPr lang="zh-CN" b="0">
                <a:latin typeface="微软雅黑" panose="020B0503020204020204" pitchFamily="34" charset="-122"/>
                <a:ea typeface="微软雅黑" panose="020B0503020204020204" pitchFamily="34" charset="-122"/>
                <a:cs typeface="微软雅黑" panose="020B0503020204020204" pitchFamily="34" charset="-122"/>
              </a:rPr>
              <a:t>（二）用</a:t>
            </a:r>
            <a:r>
              <a:rPr lang="en-US" b="0">
                <a:latin typeface="微软雅黑" panose="020B0503020204020204" pitchFamily="34" charset="-122"/>
                <a:ea typeface="微软雅黑" panose="020B0503020204020204" pitchFamily="34" charset="-122"/>
                <a:cs typeface="微软雅黑" panose="020B0503020204020204" pitchFamily="34" charset="-122"/>
              </a:rPr>
              <a:t>switch</a:t>
            </a:r>
            <a:r>
              <a:rPr lang="zh-CN" b="0">
                <a:latin typeface="微软雅黑" panose="020B0503020204020204" pitchFamily="34" charset="-122"/>
                <a:ea typeface="微软雅黑" panose="020B0503020204020204" pitchFamily="34" charset="-122"/>
                <a:cs typeface="微软雅黑" panose="020B0503020204020204" pitchFamily="34" charset="-122"/>
              </a:rPr>
              <a:t>语句实现多分支选择结构</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8235950" y="330835"/>
            <a:ext cx="3611880" cy="2030095"/>
          </a:xfrm>
          <a:prstGeom prst="rect">
            <a:avLst/>
          </a:prstGeom>
          <a:noFill/>
          <a:ln w="9525">
            <a:noFill/>
          </a:ln>
        </p:spPr>
        <p:txBody>
          <a:bodyPr wrap="square">
            <a:spAutoFit/>
          </a:bodyPr>
          <a:p>
            <a:pPr indent="0"/>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switch（表达式）</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case  常量1：语句1case  常量2：语句2case  常量3：语句3default：语句</a:t>
            </a:r>
            <a:r>
              <a:rPr lang="en-US" alt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444500" y="3888105"/>
            <a:ext cx="7486650" cy="680085"/>
          </a:xfrm>
          <a:prstGeom prst="rect">
            <a:avLst/>
          </a:prstGeom>
          <a:noFill/>
          <a:ln w="9525">
            <a:noFill/>
          </a:ln>
        </p:spPr>
        <p:txBody>
          <a:bodyPr wrap="square">
            <a:noAutofit/>
          </a:bodyPr>
          <a:p>
            <a:pPr indent="0"/>
            <a:r>
              <a:rPr lang="en-US" b="0">
                <a:latin typeface="微软雅黑" panose="020B0503020204020204" pitchFamily="34" charset="-122"/>
                <a:ea typeface="微软雅黑" panose="020B0503020204020204" pitchFamily="34" charset="-122"/>
                <a:cs typeface="微软雅黑" panose="020B0503020204020204" pitchFamily="34" charset="-122"/>
              </a:rPr>
              <a:t>(4) </a:t>
            </a:r>
            <a:r>
              <a:rPr lang="zh-CN" b="0">
                <a:latin typeface="微软雅黑" panose="020B0503020204020204" pitchFamily="34" charset="-122"/>
                <a:ea typeface="微软雅黑" panose="020B0503020204020204" pitchFamily="34" charset="-122"/>
                <a:cs typeface="微软雅黑" panose="020B0503020204020204" pitchFamily="34" charset="-122"/>
              </a:rPr>
              <a:t>在</a:t>
            </a:r>
            <a:r>
              <a:rPr lang="en-US" b="0">
                <a:latin typeface="微软雅黑" panose="020B0503020204020204" pitchFamily="34" charset="-122"/>
                <a:ea typeface="微软雅黑" panose="020B0503020204020204" pitchFamily="34" charset="-122"/>
                <a:cs typeface="微软雅黑" panose="020B0503020204020204" pitchFamily="34" charset="-122"/>
              </a:rPr>
              <a:t>case</a:t>
            </a:r>
            <a:r>
              <a:rPr lang="zh-CN" b="0">
                <a:latin typeface="微软雅黑" panose="020B0503020204020204" pitchFamily="34" charset="-122"/>
                <a:ea typeface="微软雅黑" panose="020B0503020204020204" pitchFamily="34" charset="-122"/>
                <a:cs typeface="微软雅黑" panose="020B0503020204020204" pitchFamily="34" charset="-122"/>
              </a:rPr>
              <a:t>子句中虽然包含了一个以上执行语句，但可以不必用花括号括起来，会自动顺序执行本</a:t>
            </a:r>
            <a:r>
              <a:rPr lang="en-US" b="0">
                <a:latin typeface="微软雅黑" panose="020B0503020204020204" pitchFamily="34" charset="-122"/>
                <a:ea typeface="微软雅黑" panose="020B0503020204020204" pitchFamily="34" charset="-122"/>
                <a:cs typeface="微软雅黑" panose="020B0503020204020204" pitchFamily="34" charset="-122"/>
              </a:rPr>
              <a:t>case</a:t>
            </a:r>
            <a:r>
              <a:rPr lang="zh-CN" b="0">
                <a:latin typeface="微软雅黑" panose="020B0503020204020204" pitchFamily="34" charset="-122"/>
                <a:ea typeface="微软雅黑" panose="020B0503020204020204" pitchFamily="34" charset="-122"/>
                <a:cs typeface="微软雅黑" panose="020B0503020204020204" pitchFamily="34" charset="-122"/>
              </a:rPr>
              <a:t>标号后面所有的语句。</a:t>
            </a:r>
            <a:endParaRPr lang="en-US" b="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444500" y="940435"/>
            <a:ext cx="6702425" cy="384175"/>
          </a:xfrm>
          <a:prstGeom prst="rect">
            <a:avLst/>
          </a:prstGeom>
          <a:noFill/>
        </p:spPr>
        <p:txBody>
          <a:bodyPr wrap="square" rtlCol="0" anchor="t">
            <a:noAutofit/>
          </a:bodyPr>
          <a:p>
            <a:r>
              <a:rPr lang="en-US">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括号内的“表达式”，其值的类型应为整数类型</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包括字符型</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en-US"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444500" y="1324610"/>
            <a:ext cx="7365365" cy="1476375"/>
          </a:xfrm>
          <a:prstGeom prst="rect">
            <a:avLst/>
          </a:prstGeom>
          <a:noFill/>
        </p:spPr>
        <p:txBody>
          <a:bodyPr wrap="square" rtlCol="0" anchor="t">
            <a:spAutoFit/>
          </a:bodyPr>
          <a:p>
            <a:r>
              <a:rPr lang="en-US">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执行</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switch</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语句时，先计算</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switch</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后面的“表达式”的值，然后将它与各</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case</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标号比较，如果与某一个</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case</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标号中的常量相同，流程就转到此</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case</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标号后面的语句。如果没有与</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switch</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表达式相匹配的</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case</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常量，流程转去执行</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default</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标号后面的语句。</a:t>
            </a:r>
            <a:endParaRPr 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en-US"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444500" y="2477135"/>
            <a:ext cx="7365365" cy="1753235"/>
          </a:xfrm>
          <a:prstGeom prst="rect">
            <a:avLst/>
          </a:prstGeom>
          <a:noFill/>
        </p:spPr>
        <p:txBody>
          <a:bodyPr wrap="square" rtlCol="0" anchor="t">
            <a:spAutoFit/>
          </a:bodyPr>
          <a:p>
            <a:r>
              <a:rPr lang="en-US">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在执行</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switch</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语句时，根据</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switch</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表达式的值找到匹配的入口标号，</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在执行完一个</a:t>
            </a: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case</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标号后面的语句后，就从此标号开始执行下去，不再进行判断。</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因此，一般情况下，在执行一个</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case</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子句后，</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应当用</a:t>
            </a: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break</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语句使流程跳出</a:t>
            </a: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switch</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结构</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。最后一个子句（一般为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default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语句</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中可不加</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break</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语句。</a:t>
            </a:r>
            <a:endParaRPr 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en-US"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descr="]0]$}YG7{R[RV}7J}V2GJ8X"/>
          <p:cNvPicPr>
            <a:picLocks noChangeAspect="1"/>
          </p:cNvPicPr>
          <p:nvPr/>
        </p:nvPicPr>
        <p:blipFill>
          <a:blip r:embed="rId1"/>
          <a:stretch>
            <a:fillRect/>
          </a:stretch>
        </p:blipFill>
        <p:spPr>
          <a:xfrm>
            <a:off x="2302510" y="1882775"/>
            <a:ext cx="6123305" cy="3943985"/>
          </a:xfrm>
          <a:prstGeom prst="rect">
            <a:avLst/>
          </a:prstGeom>
        </p:spPr>
      </p:pic>
      <p:sp>
        <p:nvSpPr>
          <p:cNvPr id="11" name="文本框 10"/>
          <p:cNvSpPr txBox="1"/>
          <p:nvPr/>
        </p:nvSpPr>
        <p:spPr>
          <a:xfrm>
            <a:off x="444500" y="4535805"/>
            <a:ext cx="6096000" cy="368300"/>
          </a:xfrm>
          <a:prstGeom prst="rect">
            <a:avLst/>
          </a:prstGeom>
          <a:noFill/>
        </p:spPr>
        <p:txBody>
          <a:bodyPr wrap="square" rtlCol="0" anchor="t">
            <a:spAutoFit/>
          </a:bodyPr>
          <a:p>
            <a:pPr indent="0"/>
            <a:r>
              <a:rPr lang="en-US">
                <a:latin typeface="微软雅黑" panose="020B0503020204020204" pitchFamily="34" charset="-122"/>
                <a:ea typeface="微软雅黑" panose="020B0503020204020204" pitchFamily="34" charset="-122"/>
                <a:cs typeface="微软雅黑" panose="020B0503020204020204" pitchFamily="34" charset="-122"/>
                <a:sym typeface="+mn-ea"/>
              </a:rPr>
              <a:t>(5) </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多个</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case</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标号可以共用一组执行语句。</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ox(in)">
                                      <p:cBhvr>
                                        <p:cTn id="4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2" grpId="0"/>
      <p:bldP spid="2" grpId="1"/>
      <p:bldP spid="6" grpId="0"/>
      <p:bldP spid="6" grpId="1"/>
      <p:bldP spid="7" grpId="0"/>
      <p:bldP spid="7" grpId="1"/>
      <p:bldP spid="8" grpId="0"/>
      <p:bldP spid="8" grpId="1"/>
      <p:bldP spid="3" grpId="0"/>
      <p:bldP spid="3" grpId="1"/>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 name="组合 4"/>
          <p:cNvGrpSpPr/>
          <p:nvPr/>
        </p:nvGrpSpPr>
        <p:grpSpPr>
          <a:xfrm>
            <a:off x="245429" y="250833"/>
            <a:ext cx="6824345" cy="706755"/>
            <a:chOff x="472997" y="320031"/>
            <a:chExt cx="6824345"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6053455"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sym typeface="+mn-ea"/>
                </a:rPr>
                <a:t>循环结构程序设计</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2" name="文本框 1"/>
          <p:cNvSpPr txBox="1"/>
          <p:nvPr/>
        </p:nvSpPr>
        <p:spPr>
          <a:xfrm>
            <a:off x="893445" y="1035050"/>
            <a:ext cx="8934450" cy="1198880"/>
          </a:xfrm>
          <a:prstGeom prst="rect">
            <a:avLst/>
          </a:prstGeom>
          <a:noFill/>
        </p:spPr>
        <p:txBody>
          <a:bodyPr wrap="square" rtlCol="0">
            <a:spAutoFit/>
          </a:bodyPr>
          <a:p>
            <a:r>
              <a:rPr lang="zh-CN" altLang="en-US"/>
              <a:t>（一）用while语句实现循环</a:t>
            </a:r>
            <a:r>
              <a:rPr lang="en-US" altLang="zh-CN"/>
              <a:t>               </a:t>
            </a:r>
            <a:r>
              <a:rPr lang="en-US" altLang="zh-CN" b="1">
                <a:solidFill>
                  <a:srgbClr val="FF0000"/>
                </a:solidFill>
                <a:effectLst/>
              </a:rPr>
              <a:t> While（表达式）语句   </a:t>
            </a:r>
            <a:endParaRPr lang="zh-CN" altLang="en-US" b="1">
              <a:solidFill>
                <a:srgbClr val="FF0000"/>
              </a:solidFill>
              <a:effectLst/>
            </a:endParaRPr>
          </a:p>
          <a:p>
            <a:r>
              <a:rPr lang="zh-CN" altLang="en-US"/>
              <a:t>只要当循环条件表达式为真(即给定的条件成立)，就执行循环体语句。</a:t>
            </a:r>
            <a:endParaRPr lang="zh-CN" altLang="en-US"/>
          </a:p>
          <a:p>
            <a:r>
              <a:rPr lang="zh-CN" altLang="en-US"/>
              <a:t>（循环体如果包含一个以上的语句，应该用花括号括起来，作为复合语句出现。）</a:t>
            </a:r>
            <a:endParaRPr lang="zh-CN" altLang="en-US"/>
          </a:p>
          <a:p>
            <a:endParaRPr lang="zh-CN" altLang="en-US"/>
          </a:p>
        </p:txBody>
      </p:sp>
      <p:sp>
        <p:nvSpPr>
          <p:cNvPr id="3" name="文本框 2"/>
          <p:cNvSpPr txBox="1"/>
          <p:nvPr/>
        </p:nvSpPr>
        <p:spPr>
          <a:xfrm>
            <a:off x="786765" y="1969770"/>
            <a:ext cx="8884285" cy="645160"/>
          </a:xfrm>
          <a:prstGeom prst="rect">
            <a:avLst/>
          </a:prstGeom>
          <a:noFill/>
        </p:spPr>
        <p:txBody>
          <a:bodyPr wrap="square" rtlCol="0" anchor="t">
            <a:spAutoFit/>
          </a:bodyPr>
          <a:p>
            <a:r>
              <a:rPr lang="zh-CN" altLang="en-US"/>
              <a:t>【例1</a:t>
            </a:r>
            <a:r>
              <a:rPr lang="en-US" altLang="zh-CN"/>
              <a:t>.1</a:t>
            </a:r>
            <a:r>
              <a:rPr lang="zh-CN" altLang="en-US"/>
              <a:t>】编程从键盘输入n，然后计算并输出</a:t>
            </a:r>
            <a:r>
              <a:rPr lang="en-US" altLang="zh-CN"/>
              <a:t>   </a:t>
            </a:r>
            <a:r>
              <a:rPr lang="zh-CN" altLang="en-US"/>
              <a:t>=1+2+3+...+n的值。</a:t>
            </a:r>
            <a:r>
              <a:rPr lang="en-US" altLang="zh-CN"/>
              <a:t>(</a:t>
            </a:r>
            <a:r>
              <a:rPr lang="zh-CN" altLang="en-US"/>
              <a:t>用while语句编程实现。</a:t>
            </a:r>
            <a:r>
              <a:rPr lang="en-US" altLang="zh-CN"/>
              <a:t>)</a:t>
            </a:r>
            <a:endParaRPr lang="en-US" altLang="zh-CN"/>
          </a:p>
        </p:txBody>
      </p:sp>
      <p:graphicFrame>
        <p:nvGraphicFramePr>
          <p:cNvPr id="6" name="对象 5">
            <a:hlinkClick r:id="" action="ppaction://ole?verb="/>
          </p:cNvPr>
          <p:cNvGraphicFramePr>
            <a:graphicFrameLocks noChangeAspect="1"/>
          </p:cNvGraphicFramePr>
          <p:nvPr/>
        </p:nvGraphicFramePr>
        <p:xfrm>
          <a:off x="5370830" y="1814195"/>
          <a:ext cx="412115" cy="667385"/>
        </p:xfrm>
        <a:graphic>
          <a:graphicData uri="http://schemas.openxmlformats.org/presentationml/2006/ole">
            <mc:AlternateContent xmlns:mc="http://schemas.openxmlformats.org/markup-compatibility/2006">
              <mc:Choice xmlns:v="urn:schemas-microsoft-com:vml" Requires="v">
                <p:oleObj spid="_x0000_s1025" name="" r:id="rId1" imgW="266700" imgH="431800" progId="Equation.KSEE3">
                  <p:embed/>
                </p:oleObj>
              </mc:Choice>
              <mc:Fallback>
                <p:oleObj name="" r:id="rId1" imgW="266700" imgH="431800" progId="Equation.KSEE3">
                  <p:embed/>
                  <p:pic>
                    <p:nvPicPr>
                      <p:cNvPr id="0" name="图片 1024"/>
                      <p:cNvPicPr/>
                      <p:nvPr/>
                    </p:nvPicPr>
                    <p:blipFill>
                      <a:blip r:embed="rId2"/>
                      <a:stretch>
                        <a:fillRect/>
                      </a:stretch>
                    </p:blipFill>
                    <p:spPr>
                      <a:xfrm>
                        <a:off x="5370830" y="1814195"/>
                        <a:ext cx="412115" cy="667385"/>
                      </a:xfrm>
                      <a:prstGeom prst="rect">
                        <a:avLst/>
                      </a:prstGeom>
                    </p:spPr>
                  </p:pic>
                </p:oleObj>
              </mc:Fallback>
            </mc:AlternateContent>
          </a:graphicData>
        </a:graphic>
      </p:graphicFrame>
      <p:pic>
        <p:nvPicPr>
          <p:cNvPr id="7" name="图片 6" descr="G874G%B`{W{U9BC{KRAKE_P"/>
          <p:cNvPicPr>
            <a:picLocks noChangeAspect="1"/>
          </p:cNvPicPr>
          <p:nvPr/>
        </p:nvPicPr>
        <p:blipFill>
          <a:blip r:embed="rId3"/>
          <a:stretch>
            <a:fillRect/>
          </a:stretch>
        </p:blipFill>
        <p:spPr>
          <a:xfrm>
            <a:off x="2090420" y="2283460"/>
            <a:ext cx="7115175" cy="4238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 name="图片 1" descr="}@QF6DTGG(%G91%%8{6KK99"/>
          <p:cNvPicPr>
            <a:picLocks noChangeAspect="1"/>
          </p:cNvPicPr>
          <p:nvPr/>
        </p:nvPicPr>
        <p:blipFill>
          <a:blip r:embed="rId1"/>
          <a:stretch>
            <a:fillRect/>
          </a:stretch>
        </p:blipFill>
        <p:spPr>
          <a:xfrm>
            <a:off x="488950" y="388620"/>
            <a:ext cx="9734550" cy="3209925"/>
          </a:xfrm>
          <a:prstGeom prst="rect">
            <a:avLst/>
          </a:prstGeom>
        </p:spPr>
      </p:pic>
      <p:pic>
        <p:nvPicPr>
          <p:cNvPr id="3" name="图片 2" descr="B[1S]C1DCU7X22H(TD`46_D"/>
          <p:cNvPicPr>
            <a:picLocks noChangeAspect="1"/>
          </p:cNvPicPr>
          <p:nvPr/>
        </p:nvPicPr>
        <p:blipFill>
          <a:blip r:embed="rId2"/>
          <a:stretch>
            <a:fillRect/>
          </a:stretch>
        </p:blipFill>
        <p:spPr>
          <a:xfrm>
            <a:off x="355600" y="4047490"/>
            <a:ext cx="9744075" cy="704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02</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6570980" cy="706755"/>
            <a:chOff x="472997" y="320031"/>
            <a:chExt cx="657098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580009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绪论</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2" name="文本框 1"/>
          <p:cNvSpPr txBox="1"/>
          <p:nvPr/>
        </p:nvSpPr>
        <p:spPr>
          <a:xfrm>
            <a:off x="3048000" y="1170305"/>
            <a:ext cx="6096000" cy="368300"/>
          </a:xfrm>
          <a:prstGeom prst="rect">
            <a:avLst/>
          </a:prstGeom>
          <a:noFill/>
        </p:spPr>
        <p:txBody>
          <a:bodyPr wrap="square" rtlCol="0" anchor="t">
            <a:spAutoFit/>
          </a:bodyPr>
          <a:lstStyle/>
          <a:p>
            <a:r>
              <a:rPr lang="en-US" altLang="zh-CN" b="1" dirty="0">
                <a:sym typeface="+mn-ea"/>
              </a:rPr>
              <a:t>                    </a:t>
            </a:r>
            <a:r>
              <a:rPr lang="zh-CN" altLang="en-US" b="1" dirty="0">
                <a:sym typeface="+mn-ea"/>
              </a:rPr>
              <a:t>各种进制数之间的对应关系</a:t>
            </a:r>
            <a:endParaRPr lang="zh-CN" altLang="en-US" b="1" dirty="0">
              <a:sym typeface="+mn-ea"/>
            </a:endParaRPr>
          </a:p>
        </p:txBody>
      </p:sp>
      <p:pic>
        <p:nvPicPr>
          <p:cNvPr id="3" name="图片 2" descr="P3UHC7A1`2(RVNPR~QF5J$Y"/>
          <p:cNvPicPr>
            <a:picLocks noChangeAspect="1"/>
          </p:cNvPicPr>
          <p:nvPr>
            <p:custDataLst>
              <p:tags r:id="rId1"/>
            </p:custDataLst>
          </p:nvPr>
        </p:nvPicPr>
        <p:blipFill>
          <a:blip r:embed="rId2"/>
          <a:stretch>
            <a:fillRect/>
          </a:stretch>
        </p:blipFill>
        <p:spPr>
          <a:xfrm>
            <a:off x="2084070" y="1538605"/>
            <a:ext cx="8023225" cy="46640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495300" y="241300"/>
            <a:ext cx="10153650" cy="645160"/>
          </a:xfrm>
          <a:prstGeom prst="rect">
            <a:avLst/>
          </a:prstGeom>
          <a:noFill/>
        </p:spPr>
        <p:txBody>
          <a:bodyPr wrap="square" rtlCol="0">
            <a:spAutoFit/>
          </a:bodyPr>
          <a:p>
            <a:r>
              <a:rPr lang="zh-CN" altLang="en-US"/>
              <a:t>（二）用do⋯while语句实现循环</a:t>
            </a:r>
            <a:r>
              <a:rPr lang="en-US" altLang="zh-CN"/>
              <a:t>    </a:t>
            </a:r>
            <a:r>
              <a:rPr lang="zh-CN" altLang="en-US">
                <a:solidFill>
                  <a:srgbClr val="FF0000"/>
                </a:solidFill>
              </a:rPr>
              <a:t>do</a:t>
            </a:r>
            <a:r>
              <a:rPr lang="en-US" altLang="zh-CN">
                <a:solidFill>
                  <a:srgbClr val="FF0000"/>
                </a:solidFill>
              </a:rPr>
              <a:t>  </a:t>
            </a:r>
            <a:r>
              <a:rPr lang="zh-CN" altLang="en-US">
                <a:solidFill>
                  <a:srgbClr val="FF0000"/>
                </a:solidFill>
              </a:rPr>
              <a:t>语句</a:t>
            </a:r>
            <a:r>
              <a:rPr lang="en-US" altLang="zh-CN">
                <a:solidFill>
                  <a:srgbClr val="FF0000"/>
                </a:solidFill>
              </a:rPr>
              <a:t>  </a:t>
            </a:r>
            <a:r>
              <a:rPr lang="zh-CN" altLang="en-US">
                <a:solidFill>
                  <a:srgbClr val="FF0000"/>
                </a:solidFill>
              </a:rPr>
              <a:t>while(表达式</a:t>
            </a:r>
            <a:r>
              <a:rPr lang="en-US" altLang="zh-CN">
                <a:solidFill>
                  <a:srgbClr val="FF0000"/>
                </a:solidFill>
              </a:rPr>
              <a:t>)</a:t>
            </a:r>
            <a:r>
              <a:rPr lang="zh-CN" altLang="en-US" b="1">
                <a:solidFill>
                  <a:srgbClr val="FF0000"/>
                </a:solidFill>
              </a:rPr>
              <a:t>；</a:t>
            </a:r>
            <a:endParaRPr lang="zh-CN" altLang="en-US">
              <a:solidFill>
                <a:srgbClr val="FF0000"/>
              </a:solidFill>
            </a:endParaRPr>
          </a:p>
          <a:p>
            <a:r>
              <a:rPr lang="zh-CN" altLang="en-US"/>
              <a:t>先</a:t>
            </a:r>
            <a:r>
              <a:rPr lang="zh-CN" altLang="en-US" b="1"/>
              <a:t>无条件</a:t>
            </a:r>
            <a:r>
              <a:rPr lang="zh-CN" altLang="en-US"/>
              <a:t>地执行循环体，然后判断循环条件是否成立。</a:t>
            </a:r>
            <a:endParaRPr lang="zh-CN" altLang="en-US"/>
          </a:p>
        </p:txBody>
      </p:sp>
      <p:sp>
        <p:nvSpPr>
          <p:cNvPr id="3" name="文本框 2"/>
          <p:cNvSpPr txBox="1"/>
          <p:nvPr/>
        </p:nvSpPr>
        <p:spPr>
          <a:xfrm>
            <a:off x="400050" y="1010920"/>
            <a:ext cx="10337165" cy="368300"/>
          </a:xfrm>
          <a:prstGeom prst="rect">
            <a:avLst/>
          </a:prstGeom>
          <a:noFill/>
        </p:spPr>
        <p:txBody>
          <a:bodyPr wrap="square" rtlCol="0" anchor="t">
            <a:spAutoFit/>
          </a:bodyPr>
          <a:p>
            <a:r>
              <a:rPr lang="zh-CN" altLang="en-US">
                <a:sym typeface="+mn-ea"/>
              </a:rPr>
              <a:t>【例1</a:t>
            </a:r>
            <a:r>
              <a:rPr lang="en-US" altLang="zh-CN">
                <a:sym typeface="+mn-ea"/>
              </a:rPr>
              <a:t>.2</a:t>
            </a:r>
            <a:r>
              <a:rPr lang="zh-CN" altLang="en-US">
                <a:sym typeface="+mn-ea"/>
              </a:rPr>
              <a:t>】编程从键盘输入n，然后计算并输出</a:t>
            </a:r>
            <a:r>
              <a:rPr lang="en-US" altLang="zh-CN">
                <a:sym typeface="+mn-ea"/>
              </a:rPr>
              <a:t>   </a:t>
            </a:r>
            <a:r>
              <a:rPr lang="zh-CN" altLang="en-US">
                <a:sym typeface="+mn-ea"/>
              </a:rPr>
              <a:t>=1+2+3+...+n的值。</a:t>
            </a:r>
            <a:r>
              <a:rPr lang="en-US" altLang="zh-CN">
                <a:sym typeface="+mn-ea"/>
              </a:rPr>
              <a:t>(</a:t>
            </a:r>
            <a:r>
              <a:rPr lang="zh-CN" altLang="en-US">
                <a:sym typeface="+mn-ea"/>
              </a:rPr>
              <a:t>用</a:t>
            </a:r>
            <a:r>
              <a:rPr lang="en-US" altLang="zh-CN">
                <a:sym typeface="+mn-ea"/>
              </a:rPr>
              <a:t>do...</a:t>
            </a:r>
            <a:r>
              <a:rPr lang="zh-CN" altLang="en-US">
                <a:sym typeface="+mn-ea"/>
              </a:rPr>
              <a:t>while语句编程实现。</a:t>
            </a:r>
            <a:r>
              <a:rPr lang="en-US" altLang="zh-CN">
                <a:sym typeface="+mn-ea"/>
              </a:rPr>
              <a:t>)</a:t>
            </a:r>
            <a:endParaRPr lang="en-US" altLang="zh-CN">
              <a:sym typeface="+mn-ea"/>
            </a:endParaRPr>
          </a:p>
        </p:txBody>
      </p:sp>
      <p:graphicFrame>
        <p:nvGraphicFramePr>
          <p:cNvPr id="6" name="对象 5">
            <a:hlinkClick r:id="" action="ppaction://ole?verb="/>
          </p:cNvPr>
          <p:cNvGraphicFramePr>
            <a:graphicFrameLocks noChangeAspect="1"/>
          </p:cNvGraphicFramePr>
          <p:nvPr/>
        </p:nvGraphicFramePr>
        <p:xfrm>
          <a:off x="4958715" y="861060"/>
          <a:ext cx="412115" cy="667385"/>
        </p:xfrm>
        <a:graphic>
          <a:graphicData uri="http://schemas.openxmlformats.org/presentationml/2006/ole">
            <mc:AlternateContent xmlns:mc="http://schemas.openxmlformats.org/markup-compatibility/2006">
              <mc:Choice xmlns:v="urn:schemas-microsoft-com:vml" Requires="v">
                <p:oleObj spid="_x0000_s1025" name="" r:id="rId1" imgW="266700" imgH="431800" progId="Equation.KSEE3">
                  <p:embed/>
                </p:oleObj>
              </mc:Choice>
              <mc:Fallback>
                <p:oleObj name="" r:id="rId1" imgW="266700" imgH="431800" progId="Equation.KSEE3">
                  <p:embed/>
                  <p:pic>
                    <p:nvPicPr>
                      <p:cNvPr id="0" name="图片 1024"/>
                      <p:cNvPicPr/>
                      <p:nvPr/>
                    </p:nvPicPr>
                    <p:blipFill>
                      <a:blip r:embed="rId2"/>
                      <a:stretch>
                        <a:fillRect/>
                      </a:stretch>
                    </p:blipFill>
                    <p:spPr>
                      <a:xfrm>
                        <a:off x="4958715" y="861060"/>
                        <a:ext cx="412115" cy="667385"/>
                      </a:xfrm>
                      <a:prstGeom prst="rect">
                        <a:avLst/>
                      </a:prstGeom>
                    </p:spPr>
                  </p:pic>
                </p:oleObj>
              </mc:Fallback>
            </mc:AlternateContent>
          </a:graphicData>
        </a:graphic>
      </p:graphicFrame>
      <p:pic>
        <p:nvPicPr>
          <p:cNvPr id="4" name="图片 3" descr="1K$5HHYG`M05]Y`9IPC6J[P"/>
          <p:cNvPicPr>
            <a:picLocks noChangeAspect="1"/>
          </p:cNvPicPr>
          <p:nvPr/>
        </p:nvPicPr>
        <p:blipFill>
          <a:blip r:embed="rId3"/>
          <a:stretch>
            <a:fillRect/>
          </a:stretch>
        </p:blipFill>
        <p:spPr>
          <a:xfrm>
            <a:off x="1295400" y="1593850"/>
            <a:ext cx="7010400" cy="39814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ox(in)">
                                      <p:cBhvr>
                                        <p:cTn id="2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673100" y="2345690"/>
            <a:ext cx="9836150" cy="1476375"/>
          </a:xfrm>
          <a:prstGeom prst="rect">
            <a:avLst/>
          </a:prstGeom>
          <a:noFill/>
        </p:spPr>
        <p:txBody>
          <a:bodyPr wrap="square" rtlCol="0">
            <a:spAutoFit/>
          </a:bodyPr>
          <a:p>
            <a:r>
              <a:rPr lang="zh-CN" altLang="en-US"/>
              <a:t>“表达式1</a:t>
            </a:r>
            <a:r>
              <a:rPr lang="en-US" altLang="zh-CN"/>
              <a:t>,2,3</a:t>
            </a:r>
            <a:r>
              <a:rPr lang="zh-CN" altLang="en-US"/>
              <a:t>”可以省略，但其后的</a:t>
            </a:r>
            <a:r>
              <a:rPr lang="zh-CN" altLang="en-US" b="1"/>
              <a:t>分号不能省略</a:t>
            </a:r>
            <a:r>
              <a:rPr lang="zh-CN" altLang="en-US"/>
              <a:t>。</a:t>
            </a:r>
            <a:r>
              <a:rPr lang="en-US" altLang="zh-CN">
                <a:solidFill>
                  <a:schemeClr val="accent1"/>
                </a:solidFill>
              </a:rPr>
              <a:t>eg:</a:t>
            </a:r>
            <a:r>
              <a:rPr lang="zh-CN" altLang="en-US">
                <a:solidFill>
                  <a:schemeClr val="accent1"/>
                </a:solidFill>
                <a:sym typeface="+mn-ea"/>
              </a:rPr>
              <a:t>无限循环: for(;;)</a:t>
            </a:r>
            <a:endParaRPr lang="zh-CN" altLang="en-US">
              <a:solidFill>
                <a:schemeClr val="accent1"/>
              </a:solidFill>
            </a:endParaRPr>
          </a:p>
          <a:p>
            <a:r>
              <a:rPr lang="zh-CN" altLang="en-US"/>
              <a:t>但不论怎样写for语句，都必须使循环能正常执行。</a:t>
            </a:r>
            <a:endParaRPr lang="zh-CN" altLang="en-US"/>
          </a:p>
          <a:p>
            <a:r>
              <a:rPr lang="zh-CN" altLang="en-US"/>
              <a:t>表达式1和表达式3可以是一个简单的表达式，也可以是逗号表达式，即包含一个以上的简单表达式，中间用</a:t>
            </a:r>
            <a:r>
              <a:rPr lang="zh-CN" altLang="en-US" b="1"/>
              <a:t>逗号间隔</a:t>
            </a:r>
            <a:r>
              <a:rPr lang="zh-CN" altLang="en-US"/>
              <a:t>。</a:t>
            </a:r>
            <a:endParaRPr lang="zh-CN" altLang="en-US"/>
          </a:p>
          <a:p>
            <a:r>
              <a:rPr lang="zh-CN" altLang="en-US"/>
              <a:t>表达式2只要其值为非零，就执行循环体。</a:t>
            </a:r>
            <a:endParaRPr lang="zh-CN" altLang="en-US"/>
          </a:p>
        </p:txBody>
      </p:sp>
      <p:sp>
        <p:nvSpPr>
          <p:cNvPr id="8" name="等腰三角形 7"/>
          <p:cNvSpPr/>
          <p:nvPr/>
        </p:nvSpPr>
        <p:spPr>
          <a:xfrm>
            <a:off x="842645" y="2402840"/>
            <a:ext cx="152400" cy="1905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57555" y="3953510"/>
            <a:ext cx="10337165" cy="368300"/>
          </a:xfrm>
          <a:prstGeom prst="rect">
            <a:avLst/>
          </a:prstGeom>
          <a:noFill/>
        </p:spPr>
        <p:txBody>
          <a:bodyPr wrap="square" rtlCol="0" anchor="t">
            <a:spAutoFit/>
          </a:bodyPr>
          <a:p>
            <a:r>
              <a:rPr lang="zh-CN" altLang="en-US">
                <a:sym typeface="+mn-ea"/>
              </a:rPr>
              <a:t>【例1</a:t>
            </a:r>
            <a:r>
              <a:rPr lang="en-US" altLang="zh-CN">
                <a:sym typeface="+mn-ea"/>
              </a:rPr>
              <a:t>.3</a:t>
            </a:r>
            <a:r>
              <a:rPr lang="zh-CN" altLang="en-US">
                <a:sym typeface="+mn-ea"/>
              </a:rPr>
              <a:t>】编程从键盘输入n，然后计算并输出</a:t>
            </a:r>
            <a:r>
              <a:rPr lang="en-US" altLang="zh-CN">
                <a:sym typeface="+mn-ea"/>
              </a:rPr>
              <a:t>   </a:t>
            </a:r>
            <a:r>
              <a:rPr lang="zh-CN" altLang="en-US">
                <a:sym typeface="+mn-ea"/>
              </a:rPr>
              <a:t>=1+2+3+...+n的值。</a:t>
            </a:r>
            <a:r>
              <a:rPr lang="en-US" altLang="zh-CN">
                <a:sym typeface="+mn-ea"/>
              </a:rPr>
              <a:t>(</a:t>
            </a:r>
            <a:r>
              <a:rPr lang="zh-CN" altLang="en-US">
                <a:sym typeface="+mn-ea"/>
              </a:rPr>
              <a:t>用</a:t>
            </a:r>
            <a:r>
              <a:rPr lang="en-US" altLang="zh-CN">
                <a:sym typeface="+mn-ea"/>
              </a:rPr>
              <a:t>for</a:t>
            </a:r>
            <a:r>
              <a:rPr lang="zh-CN" altLang="en-US">
                <a:sym typeface="+mn-ea"/>
              </a:rPr>
              <a:t>语句编程实现。</a:t>
            </a:r>
            <a:r>
              <a:rPr lang="en-US" altLang="zh-CN">
                <a:sym typeface="+mn-ea"/>
              </a:rPr>
              <a:t>)</a:t>
            </a:r>
            <a:endParaRPr lang="en-US" altLang="zh-CN">
              <a:sym typeface="+mn-ea"/>
            </a:endParaRPr>
          </a:p>
        </p:txBody>
      </p:sp>
      <p:graphicFrame>
        <p:nvGraphicFramePr>
          <p:cNvPr id="13" name="对象 12">
            <a:hlinkClick r:id="" action="ppaction://ole?verb="/>
          </p:cNvPr>
          <p:cNvGraphicFramePr>
            <a:graphicFrameLocks noChangeAspect="1"/>
          </p:cNvGraphicFramePr>
          <p:nvPr/>
        </p:nvGraphicFramePr>
        <p:xfrm>
          <a:off x="5385435" y="3747770"/>
          <a:ext cx="412115" cy="667385"/>
        </p:xfrm>
        <a:graphic>
          <a:graphicData uri="http://schemas.openxmlformats.org/presentationml/2006/ole">
            <mc:AlternateContent xmlns:mc="http://schemas.openxmlformats.org/markup-compatibility/2006">
              <mc:Choice xmlns:v="urn:schemas-microsoft-com:vml" Requires="v">
                <p:oleObj spid="_x0000_s1025" name="" r:id="rId1" imgW="266700" imgH="431800" progId="Equation.KSEE3">
                  <p:embed/>
                </p:oleObj>
              </mc:Choice>
              <mc:Fallback>
                <p:oleObj name="" r:id="rId1" imgW="266700" imgH="431800" progId="Equation.KSEE3">
                  <p:embed/>
                  <p:pic>
                    <p:nvPicPr>
                      <p:cNvPr id="0" name="图片 1024"/>
                      <p:cNvPicPr/>
                      <p:nvPr/>
                    </p:nvPicPr>
                    <p:blipFill>
                      <a:blip r:embed="rId2"/>
                      <a:stretch>
                        <a:fillRect/>
                      </a:stretch>
                    </p:blipFill>
                    <p:spPr>
                      <a:xfrm>
                        <a:off x="5385435" y="3747770"/>
                        <a:ext cx="412115" cy="667385"/>
                      </a:xfrm>
                      <a:prstGeom prst="rect">
                        <a:avLst/>
                      </a:prstGeom>
                    </p:spPr>
                  </p:pic>
                </p:oleObj>
              </mc:Fallback>
            </mc:AlternateContent>
          </a:graphicData>
        </a:graphic>
      </p:graphicFrame>
      <p:sp>
        <p:nvSpPr>
          <p:cNvPr id="15" name="文本框 14"/>
          <p:cNvSpPr txBox="1"/>
          <p:nvPr/>
        </p:nvSpPr>
        <p:spPr>
          <a:xfrm>
            <a:off x="673100" y="206375"/>
            <a:ext cx="8629015" cy="368300"/>
          </a:xfrm>
          <a:prstGeom prst="rect">
            <a:avLst/>
          </a:prstGeom>
          <a:noFill/>
        </p:spPr>
        <p:txBody>
          <a:bodyPr wrap="square" rtlCol="0" anchor="t">
            <a:spAutoFit/>
          </a:bodyPr>
          <a:p>
            <a:r>
              <a:rPr lang="zh-CN" altLang="en-US">
                <a:sym typeface="+mn-ea"/>
              </a:rPr>
              <a:t>（三）用for语句实现循环</a:t>
            </a:r>
            <a:r>
              <a:rPr lang="en-US" altLang="zh-CN">
                <a:sym typeface="+mn-ea"/>
              </a:rPr>
              <a:t>     </a:t>
            </a:r>
            <a:r>
              <a:rPr lang="en-US" altLang="zh-CN">
                <a:solidFill>
                  <a:srgbClr val="FF0000"/>
                </a:solidFill>
                <a:sym typeface="+mn-ea"/>
              </a:rPr>
              <a:t> </a:t>
            </a:r>
            <a:r>
              <a:rPr lang="zh-CN" altLang="en-US">
                <a:solidFill>
                  <a:srgbClr val="FF0000"/>
                </a:solidFill>
                <a:sym typeface="+mn-ea"/>
              </a:rPr>
              <a:t>For（表达式1；表达式2；表达式3）</a:t>
            </a:r>
            <a:endParaRPr lang="zh-CN" altLang="en-US">
              <a:solidFill>
                <a:srgbClr val="FF0000"/>
              </a:solidFill>
              <a:sym typeface="+mn-ea"/>
            </a:endParaRPr>
          </a:p>
        </p:txBody>
      </p:sp>
      <p:sp>
        <p:nvSpPr>
          <p:cNvPr id="16" name="文本框 15"/>
          <p:cNvSpPr txBox="1"/>
          <p:nvPr/>
        </p:nvSpPr>
        <p:spPr>
          <a:xfrm>
            <a:off x="875030" y="574675"/>
            <a:ext cx="7654925" cy="1753235"/>
          </a:xfrm>
          <a:prstGeom prst="rect">
            <a:avLst/>
          </a:prstGeom>
          <a:noFill/>
        </p:spPr>
        <p:txBody>
          <a:bodyPr wrap="square" rtlCol="0" anchor="t">
            <a:spAutoFit/>
          </a:bodyPr>
          <a:p>
            <a:r>
              <a:rPr lang="zh-CN" altLang="en-US">
                <a:sym typeface="+mn-ea"/>
              </a:rPr>
              <a:t>表达式1: 设置初始条件，只执行一次。可以为零个、一个或多个变量设置初值。</a:t>
            </a:r>
            <a:endParaRPr lang="zh-CN" altLang="en-US"/>
          </a:p>
          <a:p>
            <a:r>
              <a:rPr lang="zh-CN" altLang="en-US">
                <a:sym typeface="+mn-ea"/>
              </a:rPr>
              <a:t>表达式2: 是循环条件表达式，用来判定是否继续循环。在每次执行循环体前先执行此表达式，决定是否继续执行循环。</a:t>
            </a:r>
            <a:endParaRPr lang="zh-CN" altLang="en-US"/>
          </a:p>
          <a:p>
            <a:r>
              <a:rPr lang="zh-CN" altLang="en-US">
                <a:sym typeface="+mn-ea"/>
              </a:rPr>
              <a:t>表达式3: 作为循环的调整，例如使循环变量增值，它是在执行完循环体后才进行的。</a:t>
            </a:r>
            <a:endParaRPr lang="zh-CN" altLang="en-US">
              <a:sym typeface="+mn-ea"/>
            </a:endParaRPr>
          </a:p>
        </p:txBody>
      </p:sp>
      <p:sp>
        <p:nvSpPr>
          <p:cNvPr id="17" name="等腰三角形 16"/>
          <p:cNvSpPr/>
          <p:nvPr/>
        </p:nvSpPr>
        <p:spPr>
          <a:xfrm>
            <a:off x="842645" y="2667635"/>
            <a:ext cx="152400" cy="1905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CQ%%OH}48IUEQ8%V93M0{BF"/>
          <p:cNvPicPr>
            <a:picLocks noChangeAspect="1"/>
          </p:cNvPicPr>
          <p:nvPr/>
        </p:nvPicPr>
        <p:blipFill>
          <a:blip r:embed="rId3"/>
          <a:stretch>
            <a:fillRect/>
          </a:stretch>
        </p:blipFill>
        <p:spPr>
          <a:xfrm>
            <a:off x="1764030" y="1555115"/>
            <a:ext cx="6991350" cy="3724275"/>
          </a:xfrm>
          <a:prstGeom prst="rect">
            <a:avLst/>
          </a:prstGeom>
        </p:spPr>
      </p:pic>
      <p:sp>
        <p:nvSpPr>
          <p:cNvPr id="18" name="等腰三角形 17"/>
          <p:cNvSpPr/>
          <p:nvPr/>
        </p:nvSpPr>
        <p:spPr>
          <a:xfrm>
            <a:off x="842645" y="2980055"/>
            <a:ext cx="152400" cy="1905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等腰三角形 18"/>
          <p:cNvSpPr/>
          <p:nvPr/>
        </p:nvSpPr>
        <p:spPr>
          <a:xfrm>
            <a:off x="842645" y="3557270"/>
            <a:ext cx="152400" cy="1905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ox(in)">
                                      <p:cBhvr>
                                        <p:cTn id="4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P spid="2" grpId="0"/>
      <p:bldP spid="2" grpId="1"/>
      <p:bldP spid="12" grpId="0"/>
      <p:bldP spid="12" grpId="1"/>
      <p:bldP spid="8" grpId="0" bldLvl="0" animBg="1"/>
      <p:bldP spid="8" grpId="1" animBg="1"/>
      <p:bldP spid="17" grpId="0" bldLvl="0" animBg="1"/>
      <p:bldP spid="17" grpId="1" animBg="1"/>
      <p:bldP spid="18" grpId="0" bldLvl="0" animBg="1"/>
      <p:bldP spid="18" grpId="1" animBg="1"/>
      <p:bldP spid="19" grpId="0" bldLvl="0" animBg="1"/>
      <p:bldP spid="1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609600" y="412750"/>
            <a:ext cx="5816600" cy="521970"/>
          </a:xfrm>
          <a:prstGeom prst="rect">
            <a:avLst/>
          </a:prstGeom>
          <a:noFill/>
        </p:spPr>
        <p:txBody>
          <a:bodyPr wrap="square" rtlCol="0">
            <a:spAutoFit/>
          </a:bodyPr>
          <a:p>
            <a:r>
              <a:rPr lang="zh-CN" altLang="en-US" sz="2800">
                <a:solidFill>
                  <a:schemeClr val="accent1"/>
                </a:solidFill>
                <a:effectLst>
                  <a:outerShdw blurRad="38100" dist="25400" dir="5400000" algn="ctr" rotWithShape="0">
                    <a:srgbClr val="6E747A">
                      <a:alpha val="43000"/>
                    </a:srgbClr>
                  </a:outerShdw>
                </a:effectLst>
              </a:rPr>
              <a:t>这些循环的比较？</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374650" y="1019810"/>
            <a:ext cx="9036050" cy="92202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在例</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中，当输入的n值大于等于1时，用for语句、while语句和do-while语句编写的程序是等价的，否则因while语句和do-while语句在第一次进入循环时条件就不满足，而导致两者是不等价的。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G874G%B`{W{U9BC{KRAKE_P"/>
          <p:cNvPicPr>
            <a:picLocks noChangeAspect="1"/>
          </p:cNvPicPr>
          <p:nvPr/>
        </p:nvPicPr>
        <p:blipFill>
          <a:blip r:embed="rId1"/>
          <a:stretch>
            <a:fillRect/>
          </a:stretch>
        </p:blipFill>
        <p:spPr>
          <a:xfrm>
            <a:off x="152400" y="2030095"/>
            <a:ext cx="7115175" cy="4238625"/>
          </a:xfrm>
          <a:prstGeom prst="rect">
            <a:avLst/>
          </a:prstGeom>
        </p:spPr>
      </p:pic>
      <p:pic>
        <p:nvPicPr>
          <p:cNvPr id="4" name="图片 3" descr="1K$5HHYG`M05]Y`9IPC6J[P"/>
          <p:cNvPicPr>
            <a:picLocks noChangeAspect="1"/>
          </p:cNvPicPr>
          <p:nvPr/>
        </p:nvPicPr>
        <p:blipFill>
          <a:blip r:embed="rId2"/>
          <a:stretch>
            <a:fillRect/>
          </a:stretch>
        </p:blipFill>
        <p:spPr>
          <a:xfrm>
            <a:off x="3882390" y="2026920"/>
            <a:ext cx="7010400" cy="3981450"/>
          </a:xfrm>
          <a:prstGeom prst="rect">
            <a:avLst/>
          </a:prstGeom>
        </p:spPr>
      </p:pic>
      <p:cxnSp>
        <p:nvCxnSpPr>
          <p:cNvPr id="6" name="直接连接符 5"/>
          <p:cNvCxnSpPr/>
          <p:nvPr/>
        </p:nvCxnSpPr>
        <p:spPr>
          <a:xfrm>
            <a:off x="1746250" y="1206500"/>
            <a:ext cx="12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76300" y="4572000"/>
            <a:ext cx="155575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直接连接符 12"/>
          <p:cNvCxnSpPr/>
          <p:nvPr/>
        </p:nvCxnSpPr>
        <p:spPr>
          <a:xfrm flipV="1">
            <a:off x="4495800" y="4572000"/>
            <a:ext cx="393700" cy="635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nvCxnSpPr>
        <p:spPr>
          <a:xfrm>
            <a:off x="4629150" y="5397500"/>
            <a:ext cx="1593850" cy="6350"/>
          </a:xfrm>
          <a:prstGeom prst="line">
            <a:avLst/>
          </a:prstGeom>
        </p:spPr>
        <p:style>
          <a:lnRef idx="3">
            <a:schemeClr val="accent2"/>
          </a:lnRef>
          <a:fillRef idx="0">
            <a:schemeClr val="accent2"/>
          </a:fillRef>
          <a:effectRef idx="2">
            <a:schemeClr val="accent2"/>
          </a:effectRef>
          <a:fontRef idx="minor">
            <a:schemeClr val="tx1"/>
          </a:fontRef>
        </p:style>
      </p:cxnSp>
      <p:sp>
        <p:nvSpPr>
          <p:cNvPr id="16" name="圆角矩形 15"/>
          <p:cNvSpPr/>
          <p:nvPr/>
        </p:nvSpPr>
        <p:spPr>
          <a:xfrm>
            <a:off x="1225550" y="2368550"/>
            <a:ext cx="2070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5197475" y="2368550"/>
            <a:ext cx="2070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308100" y="2438400"/>
            <a:ext cx="1905000" cy="368300"/>
          </a:xfrm>
          <a:prstGeom prst="rect">
            <a:avLst/>
          </a:prstGeom>
          <a:noFill/>
        </p:spPr>
        <p:txBody>
          <a:bodyPr wrap="square" rtlCol="0">
            <a:spAutoFit/>
          </a:bodyPr>
          <a:p>
            <a:r>
              <a:rPr lang="zh-CN" altLang="en-US">
                <a:solidFill>
                  <a:schemeClr val="bg1"/>
                </a:solidFill>
              </a:rPr>
              <a:t>先判断</a:t>
            </a:r>
            <a:endParaRPr lang="zh-CN" altLang="en-US">
              <a:solidFill>
                <a:schemeClr val="bg1"/>
              </a:solidFill>
            </a:endParaRPr>
          </a:p>
        </p:txBody>
      </p:sp>
      <p:sp>
        <p:nvSpPr>
          <p:cNvPr id="20" name="文本框 19"/>
          <p:cNvSpPr txBox="1"/>
          <p:nvPr/>
        </p:nvSpPr>
        <p:spPr>
          <a:xfrm>
            <a:off x="5340350" y="2438400"/>
            <a:ext cx="1606550" cy="368300"/>
          </a:xfrm>
          <a:prstGeom prst="rect">
            <a:avLst/>
          </a:prstGeom>
          <a:noFill/>
        </p:spPr>
        <p:txBody>
          <a:bodyPr wrap="square" rtlCol="0">
            <a:spAutoFit/>
          </a:bodyPr>
          <a:p>
            <a:r>
              <a:rPr lang="zh-CN" altLang="en-US">
                <a:solidFill>
                  <a:schemeClr val="bg1"/>
                </a:solidFill>
              </a:rPr>
              <a:t>先执行</a:t>
            </a:r>
            <a:endParaRPr lang="zh-CN" alt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2000"/>
                                        <p:tgtEl>
                                          <p:spTgt spid="5"/>
                                        </p:tgtEl>
                                      </p:cBhvr>
                                    </p:animEffect>
                                  </p:childTnLst>
                                </p:cTn>
                              </p:par>
                              <p:par>
                                <p:cTn id="13" presetID="4"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ox(in)">
                                      <p:cBhvr>
                                        <p:cTn id="15" dur="20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6" grpId="0" bldLvl="0" animBg="1"/>
      <p:bldP spid="16" grpId="1" animBg="1"/>
      <p:bldP spid="19" grpId="0"/>
      <p:bldP spid="19" grpId="1"/>
      <p:bldP spid="20" grpId="0"/>
      <p:bldP spid="20" grpId="1"/>
      <p:bldP spid="18" grpId="0" bldLvl="0" animBg="1"/>
      <p:bldP spid="1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673100" y="567055"/>
            <a:ext cx="5080000" cy="521970"/>
          </a:xfrm>
          <a:prstGeom prst="rect">
            <a:avLst/>
          </a:prstGeom>
          <a:noFill/>
        </p:spPr>
        <p:txBody>
          <a:bodyPr wrap="square" rtlCol="0">
            <a:spAutoFit/>
          </a:bodyPr>
          <a:p>
            <a:r>
              <a:rPr lang="zh-CN" altLang="en-US" sz="2800">
                <a:solidFill>
                  <a:schemeClr val="accent1"/>
                </a:solidFill>
                <a:effectLst>
                  <a:outerShdw blurRad="38100" dist="25400" dir="5400000" algn="ctr" rotWithShape="0">
                    <a:srgbClr val="6E747A">
                      <a:alpha val="43000"/>
                    </a:srgbClr>
                  </a:outerShdw>
                </a:effectLst>
              </a:rPr>
              <a:t>改变循环执行的状态</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438150" y="1276985"/>
            <a:ext cx="6096000" cy="922020"/>
          </a:xfrm>
          <a:prstGeom prst="rect">
            <a:avLst/>
          </a:prstGeom>
          <a:noFill/>
        </p:spPr>
        <p:txBody>
          <a:bodyPr wrap="square" rtlCol="0" anchor="t">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1.  break</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语句</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在循环语句和switch语句中,终止并跳出循环体或开关体</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break只能终止并跳出最近一层的结构</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5039995" y="1906270"/>
            <a:ext cx="4817745" cy="1376680"/>
          </a:xfrm>
          <a:prstGeom prst="rect">
            <a:avLst/>
          </a:prstGeom>
        </p:spPr>
      </p:pic>
      <p:sp>
        <p:nvSpPr>
          <p:cNvPr id="6" name="文本框 5"/>
          <p:cNvSpPr txBox="1"/>
          <p:nvPr/>
        </p:nvSpPr>
        <p:spPr>
          <a:xfrm>
            <a:off x="438150" y="3464560"/>
            <a:ext cx="6096000" cy="1476375"/>
          </a:xfrm>
          <a:prstGeom prst="rect">
            <a:avLst/>
          </a:prstGeom>
          <a:noFill/>
        </p:spPr>
        <p:txBody>
          <a:bodyPr wrap="square" rtlCol="0" anchor="t">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2.  continue</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语句</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结束本次循环，跳过</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循环体</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中尚未执行的语句，转到循环体结束点之前，（接着执行for语句中的“表达式3”，然后进行下一次是否执行循环的判定）。</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buNone/>
            </a:pP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381635" y="5279390"/>
            <a:ext cx="5080000" cy="922020"/>
          </a:xfrm>
          <a:prstGeom prst="rect">
            <a:avLst/>
          </a:prstGeom>
          <a:noFill/>
          <a:ln w="9525">
            <a:noFill/>
          </a:ln>
        </p:spPr>
        <p:txBody>
          <a:bodyPr>
            <a:spAutoFit/>
          </a:bodyPr>
          <a:p>
            <a:pPr indent="0"/>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continue和break的区别continue只能结束本次循环break语句是提前终止内循环</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P spid="100" grpId="0"/>
      <p:bldP spid="10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476250" y="276225"/>
            <a:ext cx="781050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经典循环</a:t>
            </a:r>
            <a:r>
              <a:rPr lang="en-US" altLang="zh-CN" sz="2800">
                <a:solidFill>
                  <a:schemeClr val="accent1"/>
                </a:solidFill>
                <a:effectLst>
                  <a:outerShdw blurRad="38100" dist="25400" dir="5400000" algn="ctr" rotWithShape="0">
                    <a:srgbClr val="6E747A">
                      <a:alpha val="43000"/>
                    </a:srgbClr>
                  </a:outerShdw>
                </a:effectLst>
              </a:rPr>
              <a:t>——</a:t>
            </a:r>
            <a:r>
              <a:rPr lang="zh-CN" altLang="en-US" sz="2800">
                <a:solidFill>
                  <a:schemeClr val="accent1"/>
                </a:solidFill>
                <a:effectLst>
                  <a:outerShdw blurRad="38100" dist="25400" dir="5400000" algn="ctr" rotWithShape="0">
                    <a:srgbClr val="6E747A">
                      <a:alpha val="43000"/>
                    </a:srgbClr>
                  </a:outerShdw>
                </a:effectLst>
              </a:rPr>
              <a:t>找质数</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476250" y="1025525"/>
            <a:ext cx="8997950" cy="368300"/>
          </a:xfrm>
          <a:prstGeom prst="rect">
            <a:avLst/>
          </a:prstGeom>
          <a:noFill/>
        </p:spPr>
        <p:txBody>
          <a:bodyPr wrap="square" rtlCol="0">
            <a:spAutoFit/>
          </a:bodyPr>
          <a:p>
            <a:r>
              <a:rPr lang="zh-CN" altLang="en-US"/>
              <a:t>例</a:t>
            </a:r>
            <a:r>
              <a:rPr lang="en-US" altLang="zh-CN"/>
              <a:t>2. </a:t>
            </a:r>
            <a:r>
              <a:rPr lang="zh-CN" altLang="en-US"/>
              <a:t>输出</a:t>
            </a:r>
            <a:r>
              <a:rPr lang="en-US" altLang="zh-CN"/>
              <a:t>3—100</a:t>
            </a:r>
            <a:r>
              <a:rPr lang="zh-CN" altLang="en-US"/>
              <a:t>内的所有质数。</a:t>
            </a:r>
            <a:endParaRPr lang="zh-CN" altLang="en-US"/>
          </a:p>
        </p:txBody>
      </p:sp>
      <p:pic>
        <p:nvPicPr>
          <p:cNvPr id="5" name="图片 4" descr="EVMJC7JV@ZH2M{K{B5TWJWA"/>
          <p:cNvPicPr>
            <a:picLocks noChangeAspect="1"/>
          </p:cNvPicPr>
          <p:nvPr/>
        </p:nvPicPr>
        <p:blipFill>
          <a:blip r:embed="rId1"/>
          <a:stretch>
            <a:fillRect/>
          </a:stretch>
        </p:blipFill>
        <p:spPr>
          <a:xfrm>
            <a:off x="476250" y="5408295"/>
            <a:ext cx="12192000" cy="1101725"/>
          </a:xfrm>
          <a:prstGeom prst="rect">
            <a:avLst/>
          </a:prstGeom>
        </p:spPr>
      </p:pic>
      <p:pic>
        <p:nvPicPr>
          <p:cNvPr id="6" name="图片 5" descr="~ML84{J~J`]_`L29[K}P~JI"/>
          <p:cNvPicPr>
            <a:picLocks noChangeAspect="1"/>
          </p:cNvPicPr>
          <p:nvPr/>
        </p:nvPicPr>
        <p:blipFill>
          <a:blip r:embed="rId2"/>
          <a:stretch>
            <a:fillRect/>
          </a:stretch>
        </p:blipFill>
        <p:spPr>
          <a:xfrm>
            <a:off x="1146175" y="1445260"/>
            <a:ext cx="9241790" cy="41700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 name="组合 4"/>
          <p:cNvGrpSpPr/>
          <p:nvPr/>
        </p:nvGrpSpPr>
        <p:grpSpPr>
          <a:xfrm>
            <a:off x="245429" y="250833"/>
            <a:ext cx="5509895" cy="706755"/>
            <a:chOff x="472997" y="320031"/>
            <a:chExt cx="5509895"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4739005"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数组</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2" name="文本框 1"/>
          <p:cNvSpPr txBox="1"/>
          <p:nvPr/>
        </p:nvSpPr>
        <p:spPr>
          <a:xfrm>
            <a:off x="745490" y="1380490"/>
            <a:ext cx="6096000" cy="368300"/>
          </a:xfrm>
          <a:prstGeom prst="rect">
            <a:avLst/>
          </a:prstGeom>
          <a:noFill/>
        </p:spPr>
        <p:txBody>
          <a:bodyPr wrap="square" rtlCol="0" anchor="t">
            <a:spAutoFit/>
          </a:bodyPr>
          <a:p>
            <a:r>
              <a:rPr lang="en-US" altLang="zh-CN">
                <a:latin typeface="微软雅黑" panose="020B0503020204020204" pitchFamily="34" charset="-122"/>
                <a:ea typeface="微软雅黑" panose="020B0503020204020204" pitchFamily="34" charset="-122"/>
                <a:sym typeface="+mn-ea"/>
              </a:rPr>
              <a:t>1. </a:t>
            </a:r>
            <a:r>
              <a:rPr lang="zh-CN" altLang="en-US">
                <a:latin typeface="微软雅黑" panose="020B0503020204020204" pitchFamily="34" charset="-122"/>
                <a:ea typeface="微软雅黑" panose="020B0503020204020204" pitchFamily="34" charset="-122"/>
                <a:sym typeface="+mn-ea"/>
              </a:rPr>
              <a:t>一维数组的定义</a:t>
            </a:r>
            <a:endParaRPr lang="zh-CN" altLang="en-US">
              <a:latin typeface="微软雅黑" panose="020B0503020204020204" pitchFamily="34" charset="-122"/>
              <a:ea typeface="微软雅黑" panose="020B0503020204020204" pitchFamily="34" charset="-122"/>
              <a:sym typeface="+mn-ea"/>
            </a:endParaRPr>
          </a:p>
        </p:txBody>
      </p:sp>
      <p:sp>
        <p:nvSpPr>
          <p:cNvPr id="100" name="文本框 99"/>
          <p:cNvSpPr txBox="1"/>
          <p:nvPr/>
        </p:nvSpPr>
        <p:spPr>
          <a:xfrm>
            <a:off x="3140075" y="1380490"/>
            <a:ext cx="3541395" cy="368300"/>
          </a:xfrm>
          <a:prstGeom prst="rect">
            <a:avLst/>
          </a:prstGeom>
          <a:noFill/>
          <a:ln w="9525">
            <a:noFill/>
          </a:ln>
        </p:spPr>
        <p:txBody>
          <a:bodyPr wrap="square">
            <a:spAutoFit/>
          </a:bodyPr>
          <a:p>
            <a:pPr indent="0"/>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类型说明符</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数组名</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常量表达式</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93445" y="4154805"/>
            <a:ext cx="5080000" cy="368300"/>
          </a:xfrm>
          <a:prstGeom prst="rect">
            <a:avLst/>
          </a:prstGeom>
          <a:noFill/>
          <a:ln w="9525">
            <a:noFill/>
          </a:ln>
        </p:spPr>
        <p:txBody>
          <a:bodyPr>
            <a:spAutoFit/>
          </a:bodyPr>
          <a:p>
            <a:pPr indent="0"/>
            <a:r>
              <a:rPr lang="zh-CN" altLang="en-US" b="0">
                <a:latin typeface="微软雅黑" panose="020B0503020204020204" pitchFamily="34" charset="-122"/>
                <a:ea typeface="微软雅黑" panose="020B0503020204020204" pitchFamily="34" charset="-122"/>
                <a:cs typeface="微软雅黑" panose="020B0503020204020204" pitchFamily="34" charset="-122"/>
              </a:rPr>
              <a:t>例：</a:t>
            </a:r>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en-US" b="0">
                <a:latin typeface="微软雅黑" panose="020B0503020204020204" pitchFamily="34" charset="-122"/>
                <a:ea typeface="微软雅黑" panose="020B0503020204020204" pitchFamily="34" charset="-122"/>
                <a:cs typeface="微软雅黑" panose="020B0503020204020204" pitchFamily="34" charset="-122"/>
              </a:rPr>
              <a:t>int a[10];</a:t>
            </a:r>
            <a:endParaRPr lang="en-US"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3216275" y="4154805"/>
            <a:ext cx="4634865" cy="922020"/>
          </a:xfrm>
          <a:prstGeom prst="rect">
            <a:avLst/>
          </a:prstGeom>
          <a:noFill/>
          <a:ln w="9525">
            <a:noFill/>
          </a:ln>
        </p:spPr>
        <p:txBody>
          <a:bodyPr wrap="square">
            <a:spAutoFit/>
          </a:bodyPr>
          <a:p>
            <a:pPr indent="0"/>
            <a:r>
              <a:rPr lang="zh-CN" b="0">
                <a:latin typeface="微软雅黑" panose="020B0503020204020204" pitchFamily="34" charset="-122"/>
                <a:ea typeface="微软雅黑" panose="020B0503020204020204" pitchFamily="34" charset="-122"/>
                <a:cs typeface="微软雅黑" panose="020B0503020204020204" pitchFamily="34" charset="-122"/>
              </a:rPr>
              <a:t>相当于定义了</a:t>
            </a: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个</a:t>
            </a:r>
            <a:r>
              <a:rPr lang="zh-CN">
                <a:latin typeface="微软雅黑" panose="020B0503020204020204" pitchFamily="34" charset="-122"/>
                <a:ea typeface="微软雅黑" panose="020B0503020204020204" pitchFamily="34" charset="-122"/>
                <a:cs typeface="微软雅黑" panose="020B0503020204020204" pitchFamily="34" charset="-122"/>
              </a:rPr>
              <a:t>简单的整型变量；</a:t>
            </a:r>
            <a:endParaRPr lang="zh-CN">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b="0">
                <a:latin typeface="微软雅黑" panose="020B0503020204020204" pitchFamily="34" charset="-122"/>
                <a:ea typeface="微软雅黑" panose="020B0503020204020204" pitchFamily="34" charset="-122"/>
                <a:cs typeface="微软雅黑" panose="020B0503020204020204" pitchFamily="34" charset="-122"/>
              </a:rPr>
              <a:t>数组元素的</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下标从</a:t>
            </a: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开始</a:t>
            </a:r>
            <a:r>
              <a:rPr lang="zh-CN" b="0">
                <a:latin typeface="微软雅黑" panose="020B0503020204020204" pitchFamily="34" charset="-122"/>
                <a:ea typeface="微软雅黑" panose="020B0503020204020204" pitchFamily="34" charset="-122"/>
                <a:cs typeface="微软雅黑" panose="020B0503020204020204" pitchFamily="34" charset="-122"/>
              </a:rPr>
              <a:t>，即最大下标值为</a:t>
            </a:r>
            <a:r>
              <a:rPr lang="en-US" b="0">
                <a:latin typeface="微软雅黑" panose="020B0503020204020204" pitchFamily="34" charset="-122"/>
                <a:ea typeface="微软雅黑" panose="020B0503020204020204" pitchFamily="34" charset="-122"/>
                <a:cs typeface="微软雅黑" panose="020B0503020204020204" pitchFamily="34" charset="-122"/>
              </a:rPr>
              <a:t>9</a:t>
            </a:r>
            <a:r>
              <a:rPr lang="zh-CN" b="0">
                <a:latin typeface="微软雅黑" panose="020B0503020204020204" pitchFamily="34" charset="-122"/>
                <a:ea typeface="微软雅黑" panose="020B0503020204020204" pitchFamily="34" charset="-122"/>
                <a:cs typeface="微软雅黑" panose="020B0503020204020204" pitchFamily="34" charset="-122"/>
              </a:rPr>
              <a:t>，</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不存在数组元素</a:t>
            </a:r>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a[10]</a:t>
            </a:r>
            <a:r>
              <a:rPr lang="zh-CN"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7019925" y="337820"/>
            <a:ext cx="4502150" cy="760730"/>
          </a:xfrm>
          <a:prstGeom prst="rect">
            <a:avLst/>
          </a:prstGeom>
          <a:noFill/>
        </p:spPr>
        <p:txBody>
          <a:bodyPr wrap="square" rtlCol="0" anchor="t">
            <a:no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说明：不能用变量定义数组维数</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数组名不能和其他变量名称重复</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8" name="直接箭头连接符 7"/>
          <p:cNvCxnSpPr/>
          <p:nvPr/>
        </p:nvCxnSpPr>
        <p:spPr>
          <a:xfrm flipV="1">
            <a:off x="4847590" y="721360"/>
            <a:ext cx="2340000" cy="700888"/>
          </a:xfrm>
          <a:prstGeom prst="straightConnector1">
            <a:avLst/>
          </a:prstGeom>
          <a:ln>
            <a:solidFill>
              <a:schemeClr val="accent2"/>
            </a:solidFill>
            <a:tailEnd type="arrow" w="med" len="med"/>
          </a:ln>
        </p:spPr>
        <p:style>
          <a:lnRef idx="3">
            <a:schemeClr val="accent2"/>
          </a:lnRef>
          <a:fillRef idx="0">
            <a:schemeClr val="accent2"/>
          </a:fillRef>
          <a:effectRef idx="2">
            <a:schemeClr val="accent2"/>
          </a:effectRef>
          <a:fontRef idx="minor">
            <a:schemeClr val="tx1"/>
          </a:fontRef>
        </p:style>
      </p:cxnSp>
      <p:sp>
        <p:nvSpPr>
          <p:cNvPr id="11" name="文本框 10"/>
          <p:cNvSpPr txBox="1"/>
          <p:nvPr/>
        </p:nvSpPr>
        <p:spPr>
          <a:xfrm>
            <a:off x="1062990" y="2143125"/>
            <a:ext cx="6998335" cy="1476375"/>
          </a:xfrm>
          <a:prstGeom prst="rect">
            <a:avLst/>
          </a:prstGeom>
          <a:noFill/>
        </p:spPr>
        <p:txBody>
          <a:bodyPr wrap="square" rtlCol="0" anchor="t">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数组必须先定义，后使用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数组元素表示形式： </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数组名[下标]</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其中：下标可以是整型常量或整型变量表达式</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lvl="0" indent="0">
              <a:buFont typeface="Arial" panose="020B0604020202020204" pitchFamily="34" charset="0"/>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不能一次引用整个数组,只能逐个引用数组元素</a:t>
            </a: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0" indent="0">
              <a:buFont typeface="Arial" panose="020B0604020202020204" pitchFamily="34" charset="0"/>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数组不能越界</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2" name="图片 11"/>
          <p:cNvPicPr>
            <a:picLocks noChangeAspect="1"/>
          </p:cNvPicPr>
          <p:nvPr/>
        </p:nvPicPr>
        <p:blipFill>
          <a:blip r:embed="rId1"/>
          <a:stretch>
            <a:fillRect/>
          </a:stretch>
        </p:blipFill>
        <p:spPr>
          <a:xfrm>
            <a:off x="7463155" y="1748790"/>
            <a:ext cx="1805305" cy="26257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animEffect transition="in" filter="wipe(down)">
                                      <p:cBhvr>
                                        <p:cTn id="9" dur="500"/>
                                        <p:tgtEl>
                                          <p:spTgt spid="100"/>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ox(in)">
                                      <p:cBhvr>
                                        <p:cTn id="14" dur="2000"/>
                                        <p:tgtEl>
                                          <p:spTgt spid="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11" grpId="0"/>
      <p:bldP spid="11" grpId="1"/>
      <p:bldP spid="3" grpId="0"/>
      <p:bldP spid="3" grpId="1"/>
      <p:bldP spid="6" grpId="0"/>
      <p:bldP spid="6" grpId="1"/>
      <p:bldP spid="100" grpId="0"/>
      <p:bldP spid="100"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741045" y="761365"/>
            <a:ext cx="6096000" cy="368300"/>
          </a:xfrm>
          <a:prstGeom prst="rect">
            <a:avLst/>
          </a:prstGeom>
          <a:noFill/>
        </p:spPr>
        <p:txBody>
          <a:bodyPr wrap="square" rtlCol="0" anchor="t">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一维数组的初始化</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314960" y="5114290"/>
            <a:ext cx="5080000" cy="601345"/>
          </a:xfrm>
          <a:prstGeom prst="rect">
            <a:avLst/>
          </a:prstGeom>
          <a:noFill/>
          <a:ln w="9525">
            <a:noFill/>
          </a:ln>
        </p:spPr>
        <p:txBody>
          <a:bodyPr>
            <a:noAutofit/>
          </a:bodyPr>
          <a:p>
            <a:pPr marL="266700" indent="-266700">
              <a:lnSpc>
                <a:spcPct val="80000"/>
              </a:lnSpc>
            </a:pPr>
            <a:r>
              <a:rPr lang="en-US" altLang="zh-CN" b="0">
                <a:latin typeface="微软雅黑" panose="020B0503020204020204" pitchFamily="34" charset="-122"/>
                <a:ea typeface="微软雅黑" panose="020B0503020204020204" pitchFamily="34" charset="-122"/>
                <a:cs typeface="微软雅黑" panose="020B0503020204020204" pitchFamily="34" charset="-122"/>
              </a:rPr>
              <a:t>*</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在对全部数组元素赋初值时，由于数据的个数已经确定，因此可以不指定数组长度。</a:t>
            </a:r>
            <a:endParaRPr lang="zh-CN" alt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255895" y="593725"/>
            <a:ext cx="6591935" cy="874395"/>
          </a:xfrm>
          <a:prstGeom prst="rect">
            <a:avLst/>
          </a:prstGeom>
        </p:spPr>
      </p:pic>
      <p:sp>
        <p:nvSpPr>
          <p:cNvPr id="5" name="文本框 4"/>
          <p:cNvSpPr txBox="1"/>
          <p:nvPr/>
        </p:nvSpPr>
        <p:spPr>
          <a:xfrm>
            <a:off x="6357620" y="4245610"/>
            <a:ext cx="5080000" cy="1198880"/>
          </a:xfrm>
          <a:prstGeom prst="rect">
            <a:avLst/>
          </a:prstGeom>
          <a:noFill/>
          <a:ln w="9525">
            <a:noFill/>
          </a:ln>
        </p:spPr>
        <p:txBody>
          <a:bodyPr>
            <a:spAutoFit/>
          </a:bodyPr>
          <a:p>
            <a:pPr indent="0"/>
            <a:r>
              <a:rPr lang="zh-CN" b="0">
                <a:latin typeface="微软雅黑" panose="020B0503020204020204" pitchFamily="34" charset="-122"/>
                <a:ea typeface="微软雅黑" panose="020B0503020204020204" pitchFamily="34" charset="-122"/>
                <a:cs typeface="微软雅黑" panose="020B0503020204020204" pitchFamily="34" charset="-122"/>
              </a:rPr>
              <a:t>注意：在我们定义数值类数组时，指定了数组的长度并对之初始化，那么凡是没有被初始化列表初始化的数组元素，</a:t>
            </a:r>
            <a:r>
              <a:rPr lang="zh-CN" b="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系统会自动全部初始化为零</a:t>
            </a:r>
            <a:r>
              <a:rPr lang="zh-CN" b="0">
                <a:latin typeface="微软雅黑" panose="020B0503020204020204" pitchFamily="34" charset="-122"/>
                <a:ea typeface="微软雅黑" panose="020B0503020204020204" pitchFamily="34" charset="-122"/>
                <a:cs typeface="微软雅黑" panose="020B0503020204020204" pitchFamily="34" charset="-122"/>
              </a:rPr>
              <a:t>（如果是</a:t>
            </a:r>
            <a:r>
              <a:rPr lang="zh-CN" b="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字符数组就是初始化为‘\0’）</a:t>
            </a:r>
            <a:endParaRPr lang="zh-CN" altLang="en-US" b="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314960" y="1468120"/>
            <a:ext cx="6096000" cy="368300"/>
          </a:xfrm>
          <a:prstGeom prst="rect">
            <a:avLst/>
          </a:prstGeom>
          <a:noFill/>
        </p:spPr>
        <p:txBody>
          <a:bodyPr wrap="square" rtlCol="0" anchor="t">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在定义数组时对全部数组元素赋予初值。</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314960" y="1836420"/>
            <a:ext cx="6096000" cy="1087755"/>
          </a:xfrm>
          <a:prstGeom prst="rect">
            <a:avLst/>
          </a:prstGeom>
          <a:noFill/>
        </p:spPr>
        <p:txBody>
          <a:bodyPr wrap="square" rtlCol="0" anchor="t">
            <a:spAutoFit/>
          </a:bodyPr>
          <a:p>
            <a:pPr marL="266700" indent="-266700">
              <a:lnSpc>
                <a:spcPct val="180000"/>
              </a:lnSpc>
            </a:pPr>
            <a:r>
              <a:rPr lang="zh-CN">
                <a:latin typeface="微软雅黑" panose="020B0503020204020204" pitchFamily="34" charset="-122"/>
                <a:ea typeface="微软雅黑" panose="020B0503020204020204" pitchFamily="34" charset="-122"/>
                <a:cs typeface="微软雅黑" panose="020B0503020204020204" pitchFamily="34" charset="-122"/>
                <a:sym typeface="+mn-ea"/>
              </a:rPr>
              <a:t>将数组中各元素的初值顺序放在一对花括号内，数据间用逗号分隔。花括号内的数据就称为“初始化列表”。</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314960" y="2924175"/>
            <a:ext cx="6096000" cy="405130"/>
          </a:xfrm>
          <a:prstGeom prst="rect">
            <a:avLst/>
          </a:prstGeom>
          <a:noFill/>
        </p:spPr>
        <p:txBody>
          <a:bodyPr wrap="square" rtlCol="0" anchor="t">
            <a:no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可以只给数组中的一部分元素赋值。</a:t>
            </a:r>
            <a:endPar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317500" y="3429000"/>
            <a:ext cx="6096000" cy="1585595"/>
          </a:xfrm>
          <a:prstGeom prst="rect">
            <a:avLst/>
          </a:prstGeom>
          <a:noFill/>
        </p:spPr>
        <p:txBody>
          <a:bodyPr wrap="square" rtlCol="0" anchor="t">
            <a:spAutoFit/>
          </a:bodyPr>
          <a:p>
            <a:pPr marL="266700" indent="-266700">
              <a:lnSpc>
                <a:spcPct val="180000"/>
              </a:lnSpc>
            </a:pPr>
            <a:r>
              <a:rPr lang="zh-CN">
                <a:latin typeface="微软雅黑" panose="020B0503020204020204" pitchFamily="34" charset="-122"/>
                <a:ea typeface="微软雅黑" panose="020B0503020204020204" pitchFamily="34" charset="-122"/>
                <a:cs typeface="微软雅黑" panose="020B0503020204020204" pitchFamily="34" charset="-122"/>
                <a:sym typeface="+mn-ea"/>
              </a:rPr>
              <a:t>定义</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a</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数组有</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个元素，但花括号内只提供</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个初值，这表示只给前面</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个元素赋初值，系统自动给后</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个元素赋初值为</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11" grpId="0"/>
      <p:bldP spid="11" grpId="1"/>
      <p:bldP spid="3" grpId="0"/>
      <p:bldP spid="3" grpId="1"/>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902970" y="810895"/>
            <a:ext cx="6096000" cy="368300"/>
          </a:xfrm>
          <a:prstGeom prst="rect">
            <a:avLst/>
          </a:prstGeom>
          <a:noFill/>
        </p:spPr>
        <p:txBody>
          <a:bodyPr wrap="square" rtlCol="0" anchor="t">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字符数组</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815590" y="810895"/>
            <a:ext cx="6096000" cy="368300"/>
          </a:xfrm>
          <a:prstGeom prst="rect">
            <a:avLst/>
          </a:prstGeom>
          <a:noFill/>
        </p:spPr>
        <p:txBody>
          <a:bodyPr wrap="square" rtlCol="0" anchor="t">
            <a:spAutoFit/>
          </a:bodyPr>
          <a:p>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char   </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数组名</a:t>
            </a:r>
            <a:r>
              <a:rPr 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常量表达式</a:t>
            </a:r>
            <a:r>
              <a:rPr 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902970" y="1643380"/>
            <a:ext cx="10519410" cy="368300"/>
          </a:xfrm>
          <a:prstGeom prst="rect">
            <a:avLst/>
          </a:prstGeom>
          <a:noFill/>
        </p:spPr>
        <p:txBody>
          <a:bodyPr wrap="square" rtlCol="0">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rPr>
              <a:t>4. </a:t>
            </a:r>
            <a:r>
              <a:rPr lang="zh-CN" altLang="en-US">
                <a:latin typeface="微软雅黑" panose="020B0503020204020204" pitchFamily="34" charset="-122"/>
                <a:ea typeface="微软雅黑" panose="020B0503020204020204" pitchFamily="34" charset="-122"/>
                <a:cs typeface="微软雅黑" panose="020B0503020204020204" pitchFamily="34" charset="-122"/>
              </a:rPr>
              <a:t>字符数组的初始化</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2440940" y="1643380"/>
            <a:ext cx="3126105" cy="645160"/>
          </a:xfrm>
          <a:prstGeom prst="rect">
            <a:avLst/>
          </a:prstGeom>
          <a:noFill/>
        </p:spPr>
        <p:txBody>
          <a:bodyPr wrap="square" rtlCol="0" anchor="t">
            <a:spAutoFit/>
          </a:bodyPr>
          <a:p>
            <a:pPr marL="0" indent="0">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1</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）逐个字符赋值</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2</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）用字符串常量</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7113905" y="2552700"/>
            <a:ext cx="3751580" cy="368300"/>
          </a:xfrm>
          <a:prstGeom prst="rect">
            <a:avLst/>
          </a:prstGeom>
          <a:noFill/>
        </p:spPr>
        <p:txBody>
          <a:bodyPr wrap="square" rtlCol="0">
            <a:spAutoFit/>
          </a:bodyPr>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注：字符串必须以</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结束</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6370320" y="376555"/>
            <a:ext cx="5464810" cy="2176145"/>
          </a:xfrm>
          <a:prstGeom prst="rect">
            <a:avLst/>
          </a:prstGeom>
        </p:spPr>
      </p:pic>
      <p:sp>
        <p:nvSpPr>
          <p:cNvPr id="8" name="文本框 7"/>
          <p:cNvSpPr txBox="1"/>
          <p:nvPr/>
        </p:nvSpPr>
        <p:spPr>
          <a:xfrm>
            <a:off x="902970" y="3244850"/>
            <a:ext cx="6096000" cy="368300"/>
          </a:xfrm>
          <a:prstGeom prst="rect">
            <a:avLst/>
          </a:prstGeom>
          <a:noFill/>
        </p:spPr>
        <p:txBody>
          <a:bodyPr wrap="square" rtlCol="0" anchor="t">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字符串的输入输出</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1461135" y="4103370"/>
            <a:ext cx="7731760" cy="645160"/>
          </a:xfrm>
          <a:prstGeom prst="rect">
            <a:avLst/>
          </a:prstGeom>
          <a:noFill/>
        </p:spPr>
        <p:txBody>
          <a:bodyPr wrap="square" rtlCol="0">
            <a:spAutoFit/>
          </a:bodyPr>
          <a:p>
            <a:r>
              <a:rPr lang="zh-CN" altLang="en-US"/>
              <a:t>（</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）逐个字符输入输出。用</a:t>
            </a:r>
            <a:r>
              <a:rPr lang="en-US" altLang="zh-CN">
                <a:latin typeface="微软雅黑" panose="020B0503020204020204" pitchFamily="34" charset="-122"/>
                <a:ea typeface="微软雅黑" panose="020B0503020204020204" pitchFamily="34" charset="-122"/>
                <a:cs typeface="微软雅黑" panose="020B0503020204020204" pitchFamily="34" charset="-122"/>
              </a:rPr>
              <a:t>%c</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）将整个字符串输入输出。用</a:t>
            </a:r>
            <a:r>
              <a:rPr lang="en-US" altLang="zh-CN">
                <a:latin typeface="微软雅黑" panose="020B0503020204020204" pitchFamily="34" charset="-122"/>
                <a:ea typeface="微软雅黑" panose="020B0503020204020204" pitchFamily="34" charset="-122"/>
                <a:cs typeface="微软雅黑" panose="020B0503020204020204" pitchFamily="34" charset="-122"/>
              </a:rPr>
              <a:t>%s</a:t>
            </a:r>
            <a:r>
              <a:rPr lang="zh-CN" altLang="en-US">
                <a:latin typeface="微软雅黑" panose="020B0503020204020204" pitchFamily="34" charset="-122"/>
                <a:ea typeface="微软雅黑" panose="020B0503020204020204" pitchFamily="34" charset="-122"/>
                <a:cs typeface="微软雅黑" panose="020B0503020204020204" pitchFamily="34" charset="-122"/>
              </a:rPr>
              <a:t>。（输出时遇到</a:t>
            </a:r>
            <a:r>
              <a:rPr lang="en-US" altLang="zh-CN">
                <a:latin typeface="微软雅黑" panose="020B0503020204020204" pitchFamily="34" charset="-122"/>
                <a:ea typeface="微软雅黑" panose="020B0503020204020204" pitchFamily="34" charset="-122"/>
                <a:cs typeface="微软雅黑" panose="020B0503020204020204" pitchFamily="34" charset="-122"/>
              </a:rPr>
              <a:t>“\0’</a:t>
            </a:r>
            <a:r>
              <a:rPr lang="zh-CN" altLang="en-US">
                <a:latin typeface="微软雅黑" panose="020B0503020204020204" pitchFamily="34" charset="-122"/>
                <a:ea typeface="微软雅黑" panose="020B0503020204020204" pitchFamily="34" charset="-122"/>
                <a:cs typeface="微软雅黑" panose="020B0503020204020204" pitchFamily="34" charset="-122"/>
              </a:rPr>
              <a:t>就结束）</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descr="B~WQKNUGD3$U)`_U97AN($M"/>
          <p:cNvPicPr>
            <a:picLocks noChangeAspect="1"/>
          </p:cNvPicPr>
          <p:nvPr>
            <p:custDataLst>
              <p:tags r:id="rId2"/>
            </p:custDataLst>
          </p:nvPr>
        </p:nvPicPr>
        <p:blipFill>
          <a:blip r:embed="rId3"/>
          <a:stretch>
            <a:fillRect/>
          </a:stretch>
        </p:blipFill>
        <p:spPr>
          <a:xfrm>
            <a:off x="1163320" y="5012690"/>
            <a:ext cx="4653280" cy="1343025"/>
          </a:xfrm>
          <a:prstGeom prst="rect">
            <a:avLst/>
          </a:prstGeom>
        </p:spPr>
      </p:pic>
      <p:pic>
        <p:nvPicPr>
          <p:cNvPr id="15" name="图片 14" descr="EN~DP1_Y067B350P`0@4Y}Q"/>
          <p:cNvPicPr>
            <a:picLocks noChangeAspect="1"/>
          </p:cNvPicPr>
          <p:nvPr/>
        </p:nvPicPr>
        <p:blipFill>
          <a:blip r:embed="rId4"/>
          <a:stretch>
            <a:fillRect/>
          </a:stretch>
        </p:blipFill>
        <p:spPr>
          <a:xfrm>
            <a:off x="6640830" y="5064125"/>
            <a:ext cx="4578985" cy="1381125"/>
          </a:xfrm>
          <a:prstGeom prst="rect">
            <a:avLst/>
          </a:prstGeom>
        </p:spPr>
      </p:pic>
      <p:pic>
        <p:nvPicPr>
          <p:cNvPr id="13" name="图片 12" descr="V4WAO7$2{N_L]LVH~U%XN)X"/>
          <p:cNvPicPr>
            <a:picLocks noChangeAspect="1"/>
          </p:cNvPicPr>
          <p:nvPr/>
        </p:nvPicPr>
        <p:blipFill>
          <a:blip r:embed="rId5"/>
          <a:stretch>
            <a:fillRect/>
          </a:stretch>
        </p:blipFill>
        <p:spPr>
          <a:xfrm>
            <a:off x="6640830" y="3244850"/>
            <a:ext cx="4781550" cy="3238500"/>
          </a:xfrm>
          <a:prstGeom prst="rect">
            <a:avLst/>
          </a:prstGeom>
        </p:spPr>
      </p:pic>
      <p:pic>
        <p:nvPicPr>
          <p:cNvPr id="12" name="图片 11" descr="RQ[J4@$UCW8FHUV7WNS@U5H"/>
          <p:cNvPicPr>
            <a:picLocks noChangeAspect="1"/>
          </p:cNvPicPr>
          <p:nvPr/>
        </p:nvPicPr>
        <p:blipFill>
          <a:blip r:embed="rId6"/>
          <a:stretch>
            <a:fillRect/>
          </a:stretch>
        </p:blipFill>
        <p:spPr>
          <a:xfrm>
            <a:off x="1108075" y="3244850"/>
            <a:ext cx="4981575" cy="3200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blinds(horizontal)">
                                      <p:cBhvr>
                                        <p:cTn id="28" dur="500"/>
                                        <p:tgtEl>
                                          <p:spTgt spid="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par>
                                <p:cTn id="39" presetID="3" presetClass="entr" presetSubtype="1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linds(horizontal)">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6" grpId="0"/>
      <p:bldP spid="6" grpId="1"/>
      <p:bldP spid="11" grpId="0"/>
      <p:bldP spid="11"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564515" y="620395"/>
            <a:ext cx="6096000" cy="368300"/>
          </a:xfrm>
          <a:prstGeom prst="rect">
            <a:avLst/>
          </a:prstGeom>
          <a:noFill/>
        </p:spPr>
        <p:txBody>
          <a:bodyPr wrap="square" rtlCol="0" anchor="t">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常见字符串函数</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972820" y="3716020"/>
            <a:ext cx="10753090" cy="377190"/>
          </a:xfrm>
          <a:prstGeom prst="rect">
            <a:avLst/>
          </a:prstGeom>
          <a:noFill/>
        </p:spPr>
        <p:txBody>
          <a:bodyPr wrap="square" rtlCol="0">
            <a:noAutofit/>
          </a:bodyPr>
          <a:p>
            <a:r>
              <a:rPr lang="en-US" altLang="zh-CN"/>
              <a:t>6</a:t>
            </a:r>
            <a:r>
              <a:rPr lang="zh-CN" altLang="en-US"/>
              <a:t>）</a:t>
            </a:r>
            <a:r>
              <a:rPr lang="en-US" altLang="zh-CN"/>
              <a:t>strlen:</a:t>
            </a:r>
            <a:r>
              <a:rPr lang="zh-CN" altLang="en-US"/>
              <a:t>测字符串长度函数</a:t>
            </a:r>
            <a:endParaRPr lang="zh-CN" altLang="en-US"/>
          </a:p>
        </p:txBody>
      </p:sp>
      <p:pic>
        <p:nvPicPr>
          <p:cNvPr id="100" name="图片 99"/>
          <p:cNvPicPr/>
          <p:nvPr/>
        </p:nvPicPr>
        <p:blipFill>
          <a:blip r:embed="rId1"/>
          <a:stretch>
            <a:fillRect/>
          </a:stretch>
        </p:blipFill>
        <p:spPr>
          <a:xfrm>
            <a:off x="5942330" y="4670425"/>
            <a:ext cx="4230370" cy="1731010"/>
          </a:xfrm>
          <a:prstGeom prst="rect">
            <a:avLst/>
          </a:prstGeom>
          <a:noFill/>
          <a:ln w="9525">
            <a:noFill/>
          </a:ln>
        </p:spPr>
      </p:pic>
      <p:pic>
        <p:nvPicPr>
          <p:cNvPr id="5" name="图片 4"/>
          <p:cNvPicPr>
            <a:picLocks noChangeAspect="1"/>
          </p:cNvPicPr>
          <p:nvPr/>
        </p:nvPicPr>
        <p:blipFill>
          <a:blip r:embed="rId2"/>
          <a:stretch>
            <a:fillRect/>
          </a:stretch>
        </p:blipFill>
        <p:spPr>
          <a:xfrm>
            <a:off x="486728" y="4332288"/>
            <a:ext cx="5273675" cy="2406015"/>
          </a:xfrm>
          <a:prstGeom prst="rect">
            <a:avLst/>
          </a:prstGeom>
          <a:noFill/>
          <a:ln>
            <a:noFill/>
          </a:ln>
        </p:spPr>
      </p:pic>
      <p:sp>
        <p:nvSpPr>
          <p:cNvPr id="6" name="文本框 5"/>
          <p:cNvSpPr txBox="1"/>
          <p:nvPr/>
        </p:nvSpPr>
        <p:spPr>
          <a:xfrm>
            <a:off x="972820" y="1020445"/>
            <a:ext cx="10551795" cy="645160"/>
          </a:xfrm>
          <a:prstGeom prst="rect">
            <a:avLst/>
          </a:prstGeom>
          <a:noFill/>
        </p:spPr>
        <p:txBody>
          <a:bodyPr wrap="square" rtlCol="0" anchor="t">
            <a:spAutoFit/>
          </a:bodyPr>
          <a:p>
            <a:r>
              <a:rPr lang="en-US" altLang="zh-CN">
                <a:sym typeface="+mn-ea"/>
              </a:rPr>
              <a:t>1)puts:   </a:t>
            </a:r>
            <a:r>
              <a:rPr lang="zh-CN" altLang="en-US">
                <a:sym typeface="+mn-ea"/>
              </a:rPr>
              <a:t>输出一个以</a:t>
            </a:r>
            <a:r>
              <a:rPr lang="en-US" altLang="zh-CN">
                <a:sym typeface="+mn-ea"/>
              </a:rPr>
              <a:t>”\0“</a:t>
            </a:r>
            <a:r>
              <a:rPr lang="zh-CN" altLang="en-US">
                <a:sym typeface="+mn-ea"/>
              </a:rPr>
              <a:t>结束的字符串</a:t>
            </a:r>
            <a:endParaRPr lang="zh-CN" altLang="en-US"/>
          </a:p>
          <a:p>
            <a:r>
              <a:rPr lang="zh-CN" altLang="en-US">
                <a:sym typeface="+mn-ea"/>
              </a:rPr>
              <a:t>【类似于printf(“%s”, );区别在于在用puts输出时将字符串结束标志′\0′转换成′\n′，即</a:t>
            </a:r>
            <a:r>
              <a:rPr lang="zh-CN" altLang="en-US">
                <a:solidFill>
                  <a:srgbClr val="FF0000"/>
                </a:solidFill>
                <a:sym typeface="+mn-ea"/>
              </a:rPr>
              <a:t>输出</a:t>
            </a:r>
            <a:r>
              <a:rPr lang="zh-CN" altLang="en-US">
                <a:sym typeface="+mn-ea"/>
              </a:rPr>
              <a:t>完字符串</a:t>
            </a:r>
            <a:r>
              <a:rPr lang="zh-CN" altLang="en-US">
                <a:solidFill>
                  <a:srgbClr val="FF0000"/>
                </a:solidFill>
                <a:sym typeface="+mn-ea"/>
              </a:rPr>
              <a:t>后换行</a:t>
            </a:r>
            <a:r>
              <a:rPr lang="zh-CN" altLang="en-US">
                <a:sym typeface="+mn-ea"/>
              </a:rPr>
              <a:t>】</a:t>
            </a:r>
            <a:endParaRPr lang="zh-CN" altLang="en-US">
              <a:sym typeface="+mn-ea"/>
            </a:endParaRPr>
          </a:p>
        </p:txBody>
      </p:sp>
      <p:sp>
        <p:nvSpPr>
          <p:cNvPr id="7" name="文本框 6"/>
          <p:cNvSpPr txBox="1"/>
          <p:nvPr/>
        </p:nvSpPr>
        <p:spPr>
          <a:xfrm>
            <a:off x="972820" y="1668780"/>
            <a:ext cx="6096000" cy="368300"/>
          </a:xfrm>
          <a:prstGeom prst="rect">
            <a:avLst/>
          </a:prstGeom>
          <a:noFill/>
        </p:spPr>
        <p:txBody>
          <a:bodyPr wrap="square" rtlCol="0" anchor="t">
            <a:spAutoFit/>
          </a:bodyPr>
          <a:p>
            <a:r>
              <a:rPr lang="en-US" altLang="zh-CN">
                <a:sym typeface="+mn-ea"/>
              </a:rPr>
              <a:t>2)gets:   </a:t>
            </a:r>
            <a:r>
              <a:rPr lang="zh-CN" altLang="en-US">
                <a:sym typeface="+mn-ea"/>
              </a:rPr>
              <a:t>输入一个</a:t>
            </a:r>
            <a:r>
              <a:rPr lang="zh-CN" altLang="en-US">
                <a:solidFill>
                  <a:srgbClr val="FF0000"/>
                </a:solidFill>
                <a:sym typeface="+mn-ea"/>
              </a:rPr>
              <a:t>以回车结束</a:t>
            </a:r>
            <a:r>
              <a:rPr lang="zh-CN" altLang="en-US">
                <a:sym typeface="+mn-ea"/>
              </a:rPr>
              <a:t>的字符串</a:t>
            </a:r>
            <a:endParaRPr lang="zh-CN" altLang="en-US">
              <a:sym typeface="+mn-ea"/>
            </a:endParaRPr>
          </a:p>
        </p:txBody>
      </p:sp>
      <p:sp>
        <p:nvSpPr>
          <p:cNvPr id="8" name="文本框 7"/>
          <p:cNvSpPr txBox="1"/>
          <p:nvPr/>
        </p:nvSpPr>
        <p:spPr>
          <a:xfrm>
            <a:off x="972820" y="2040255"/>
            <a:ext cx="6096000" cy="368300"/>
          </a:xfrm>
          <a:prstGeom prst="rect">
            <a:avLst/>
          </a:prstGeom>
          <a:noFill/>
        </p:spPr>
        <p:txBody>
          <a:bodyPr wrap="square" rtlCol="0" anchor="t">
            <a:spAutoFit/>
          </a:bodyPr>
          <a:p>
            <a:r>
              <a:rPr lang="en-US" altLang="zh-CN">
                <a:sym typeface="+mn-ea"/>
              </a:rPr>
              <a:t>3)strcat: </a:t>
            </a:r>
            <a:r>
              <a:rPr lang="zh-CN" altLang="en-US">
                <a:sym typeface="+mn-ea"/>
              </a:rPr>
              <a:t>字符串连接函数</a:t>
            </a:r>
            <a:endParaRPr lang="zh-CN" altLang="en-US">
              <a:sym typeface="+mn-ea"/>
            </a:endParaRPr>
          </a:p>
        </p:txBody>
      </p:sp>
      <p:sp>
        <p:nvSpPr>
          <p:cNvPr id="11" name="文本框 10"/>
          <p:cNvSpPr txBox="1"/>
          <p:nvPr/>
        </p:nvSpPr>
        <p:spPr>
          <a:xfrm>
            <a:off x="972820" y="2476500"/>
            <a:ext cx="7838440" cy="368300"/>
          </a:xfrm>
          <a:prstGeom prst="rect">
            <a:avLst/>
          </a:prstGeom>
          <a:noFill/>
        </p:spPr>
        <p:txBody>
          <a:bodyPr wrap="square" rtlCol="0" anchor="t">
            <a:spAutoFit/>
          </a:bodyPr>
          <a:p>
            <a:r>
              <a:rPr lang="en-US" altLang="zh-CN">
                <a:sym typeface="+mn-ea"/>
              </a:rPr>
              <a:t>4)strcpy: </a:t>
            </a:r>
            <a:r>
              <a:rPr lang="zh-CN" altLang="en-US">
                <a:sym typeface="+mn-ea"/>
              </a:rPr>
              <a:t>字符串复制函数</a:t>
            </a:r>
            <a:r>
              <a:rPr lang="zh-CN" altLang="en-US">
                <a:solidFill>
                  <a:srgbClr val="FF0000"/>
                </a:solidFill>
                <a:sym typeface="+mn-ea"/>
              </a:rPr>
              <a:t> </a:t>
            </a:r>
            <a:r>
              <a:rPr lang="en-US" altLang="zh-CN">
                <a:solidFill>
                  <a:srgbClr val="FF0000"/>
                </a:solidFill>
                <a:sym typeface="+mn-ea"/>
              </a:rPr>
              <a:t>  </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strcpy(</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字符数组</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，字符串</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【可将</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复制到</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文本框 11"/>
          <p:cNvSpPr txBox="1"/>
          <p:nvPr/>
        </p:nvSpPr>
        <p:spPr>
          <a:xfrm>
            <a:off x="972820" y="2957830"/>
            <a:ext cx="10551160" cy="645160"/>
          </a:xfrm>
          <a:prstGeom prst="rect">
            <a:avLst/>
          </a:prstGeom>
          <a:noFill/>
        </p:spPr>
        <p:txBody>
          <a:bodyPr wrap="square" rtlCol="0" anchor="t">
            <a:spAutoFit/>
          </a:bodyPr>
          <a:p>
            <a:r>
              <a:rPr lang="en-US" altLang="zh-CN">
                <a:sym typeface="+mn-ea"/>
              </a:rPr>
              <a:t>5)strcmp: </a:t>
            </a:r>
            <a:r>
              <a:rPr lang="zh-CN" altLang="en-US">
                <a:sym typeface="+mn-ea"/>
              </a:rPr>
              <a:t>字符串比较函数</a:t>
            </a:r>
            <a:r>
              <a:rPr lang="en-US" altLang="zh-CN">
                <a:sym typeface="+mn-ea"/>
              </a:rPr>
              <a:t>    </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strcmp(字符串1，字符串2)     </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比较字符串1和字符串2</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说明：字符比较的规则是，将两个字符串从左往右逐个比较码值，直到出现不同的字符或者遇到‘\0’。</a:t>
            </a:r>
            <a:endPar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1"/>
          <p:cNvPicPr>
            <a:picLocks noChangeAspect="1"/>
          </p:cNvPicPr>
          <p:nvPr/>
        </p:nvPicPr>
        <p:blipFill>
          <a:blip r:embed="rId3"/>
          <a:stretch>
            <a:fillRect/>
          </a:stretch>
        </p:blipFill>
        <p:spPr>
          <a:xfrm>
            <a:off x="4652645" y="2040255"/>
            <a:ext cx="6809740" cy="237109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blinds(horizontal)">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blinds(horizontal)">
                                      <p:cBhvr>
                                        <p:cTn id="20" dur="500"/>
                                        <p:tgtEl>
                                          <p:spTgt spid="8">
                                            <p:txEl>
                                              <p:pRg st="0" end="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blinds(horizontal)">
                                      <p:cBhvr>
                                        <p:cTn id="33" dur="500"/>
                                        <p:tgtEl>
                                          <p:spTgt spid="1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blinds(horizontal)">
                                      <p:cBhvr>
                                        <p:cTn id="38" dur="500"/>
                                        <p:tgtEl>
                                          <p:spTgt spid="12">
                                            <p:txEl>
                                              <p:pRg st="0" end="0"/>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animEffect transition="in" filter="blinds(horizontal)">
                                      <p:cBhvr>
                                        <p:cTn id="41" dur="500"/>
                                        <p:tgtEl>
                                          <p:spTgt spid="1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animEffect transition="in" filter="blinds(horizontal)">
                                      <p:cBhvr>
                                        <p:cTn id="46" dur="500"/>
                                        <p:tgtEl>
                                          <p:spTgt spid="3">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par>
                                <p:cTn id="52" presetID="3" presetClass="entr" presetSubtype="10" fill="hold" nodeType="with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blinds(horizontal)">
                                      <p:cBhvr>
                                        <p:cTn id="5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文本框 99"/>
          <p:cNvSpPr txBox="1"/>
          <p:nvPr/>
        </p:nvSpPr>
        <p:spPr>
          <a:xfrm>
            <a:off x="861060" y="386080"/>
            <a:ext cx="5080000" cy="368300"/>
          </a:xfrm>
          <a:prstGeom prst="rect">
            <a:avLst/>
          </a:prstGeom>
          <a:noFill/>
          <a:ln w="9525">
            <a:noFill/>
          </a:ln>
        </p:spPr>
        <p:txBody>
          <a:bodyPr>
            <a:spAutoFit/>
          </a:bodyPr>
          <a:p>
            <a:pPr indent="0"/>
            <a:r>
              <a:rPr lang="en-US" altLang="zh-CN" b="0">
                <a:latin typeface="微软雅黑" panose="020B0503020204020204" pitchFamily="34" charset="-122"/>
                <a:ea typeface="微软雅黑" panose="020B0503020204020204" pitchFamily="34" charset="-122"/>
                <a:cs typeface="微软雅黑" panose="020B0503020204020204" pitchFamily="34" charset="-122"/>
              </a:rPr>
              <a:t>6.  </a:t>
            </a:r>
            <a:r>
              <a:rPr lang="zh-CN" b="0">
                <a:latin typeface="微软雅黑" panose="020B0503020204020204" pitchFamily="34" charset="-122"/>
                <a:ea typeface="微软雅黑" panose="020B0503020204020204" pitchFamily="34" charset="-122"/>
                <a:cs typeface="微软雅黑" panose="020B0503020204020204" pitchFamily="34" charset="-122"/>
              </a:rPr>
              <a:t>二维数组</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3034030" y="386080"/>
            <a:ext cx="5080000" cy="368300"/>
          </a:xfrm>
          <a:prstGeom prst="rect">
            <a:avLst/>
          </a:prstGeom>
          <a:noFill/>
          <a:ln w="9525">
            <a:noFill/>
          </a:ln>
        </p:spPr>
        <p:txBody>
          <a:bodyPr>
            <a:spAutoFit/>
          </a:bodyPr>
          <a:p>
            <a:pPr indent="0"/>
            <a:r>
              <a:rPr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类型说明符  数组名[常量表达式][常量表达式]</a:t>
            </a:r>
            <a:endParaRPr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68985" y="844550"/>
            <a:ext cx="8311515" cy="2584450"/>
          </a:xfrm>
          <a:prstGeom prst="rect">
            <a:avLst/>
          </a:prstGeom>
          <a:noFill/>
          <a:ln w="9525">
            <a:noFill/>
          </a:ln>
        </p:spPr>
        <p:txBody>
          <a:bodyPr wrap="square">
            <a:spAutoFit/>
          </a:bodyPr>
          <a:p>
            <a:pPr indent="0"/>
            <a:r>
              <a:rPr lang="zh-CN" b="0">
                <a:latin typeface="微软雅黑" panose="020B0503020204020204" pitchFamily="34" charset="-122"/>
                <a:ea typeface="微软雅黑" panose="020B0503020204020204" pitchFamily="34" charset="-122"/>
                <a:cs typeface="微软雅黑" panose="020B0503020204020204" pitchFamily="34" charset="-122"/>
              </a:rPr>
              <a:t>二维数组可被看作一种特殊的一维数组</a:t>
            </a:r>
            <a:r>
              <a:rPr lang="en-US"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它的元素又是一个一维数组。</a:t>
            </a:r>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b="0">
                <a:latin typeface="微软雅黑" panose="020B0503020204020204" pitchFamily="34" charset="-122"/>
                <a:ea typeface="微软雅黑" panose="020B0503020204020204" pitchFamily="34" charset="-122"/>
                <a:cs typeface="微软雅黑" panose="020B0503020204020204" pitchFamily="34" charset="-122"/>
              </a:rPr>
              <a:t>例如，</a:t>
            </a:r>
            <a:r>
              <a:rPr lang="en-US" b="0">
                <a:latin typeface="微软雅黑" panose="020B0503020204020204" pitchFamily="34" charset="-122"/>
                <a:ea typeface="微软雅黑" panose="020B0503020204020204" pitchFamily="34" charset="-122"/>
                <a:cs typeface="微软雅黑" panose="020B0503020204020204" pitchFamily="34" charset="-122"/>
              </a:rPr>
              <a:t>float a[3][4];</a:t>
            </a:r>
            <a:r>
              <a:rPr lang="zh-CN" b="0">
                <a:latin typeface="微软雅黑" panose="020B0503020204020204" pitchFamily="34" charset="-122"/>
                <a:ea typeface="微软雅黑" panose="020B0503020204020204" pitchFamily="34" charset="-122"/>
                <a:cs typeface="微软雅黑" panose="020B0503020204020204" pitchFamily="34" charset="-122"/>
              </a:rPr>
              <a:t>可以把</a:t>
            </a:r>
            <a:r>
              <a:rPr lang="en-US" b="0">
                <a:latin typeface="微软雅黑" panose="020B0503020204020204" pitchFamily="34" charset="-122"/>
                <a:ea typeface="微软雅黑" panose="020B0503020204020204" pitchFamily="34" charset="-122"/>
                <a:cs typeface="微软雅黑" panose="020B0503020204020204" pitchFamily="34" charset="-122"/>
              </a:rPr>
              <a:t>a</a:t>
            </a:r>
            <a:r>
              <a:rPr lang="zh-CN" b="0">
                <a:latin typeface="微软雅黑" panose="020B0503020204020204" pitchFamily="34" charset="-122"/>
                <a:ea typeface="微软雅黑" panose="020B0503020204020204" pitchFamily="34" charset="-122"/>
                <a:cs typeface="微软雅黑" panose="020B0503020204020204" pitchFamily="34" charset="-122"/>
              </a:rPr>
              <a:t>看作一个一维数组，它有</a:t>
            </a:r>
            <a:r>
              <a:rPr lang="en-US" b="0">
                <a:latin typeface="微软雅黑" panose="020B0503020204020204" pitchFamily="34" charset="-122"/>
                <a:ea typeface="微软雅黑" panose="020B0503020204020204" pitchFamily="34" charset="-122"/>
                <a:cs typeface="微软雅黑" panose="020B0503020204020204" pitchFamily="34" charset="-122"/>
              </a:rPr>
              <a:t>3</a:t>
            </a:r>
            <a:r>
              <a:rPr lang="zh-CN" b="0">
                <a:latin typeface="微软雅黑" panose="020B0503020204020204" pitchFamily="34" charset="-122"/>
                <a:ea typeface="微软雅黑" panose="020B0503020204020204" pitchFamily="34" charset="-122"/>
                <a:cs typeface="微软雅黑" panose="020B0503020204020204" pitchFamily="34" charset="-122"/>
              </a:rPr>
              <a:t>个元素：</a:t>
            </a:r>
            <a:r>
              <a:rPr lang="en-US" b="0">
                <a:latin typeface="微软雅黑" panose="020B0503020204020204" pitchFamily="34" charset="-122"/>
                <a:ea typeface="微软雅黑" panose="020B0503020204020204" pitchFamily="34" charset="-122"/>
                <a:cs typeface="微软雅黑" panose="020B0503020204020204" pitchFamily="34" charset="-122"/>
              </a:rPr>
              <a:t>a[0], a[1], a[2]</a:t>
            </a:r>
            <a:r>
              <a:rPr lang="zh-CN" b="0">
                <a:latin typeface="微软雅黑" panose="020B0503020204020204" pitchFamily="34" charset="-122"/>
                <a:ea typeface="微软雅黑" panose="020B0503020204020204" pitchFamily="34" charset="-122"/>
                <a:cs typeface="微软雅黑" panose="020B0503020204020204" pitchFamily="34" charset="-122"/>
              </a:rPr>
              <a:t>，每个元素又是一个包含</a:t>
            </a:r>
            <a:r>
              <a:rPr lang="en-US" b="0">
                <a:latin typeface="微软雅黑" panose="020B0503020204020204" pitchFamily="34" charset="-122"/>
                <a:ea typeface="微软雅黑" panose="020B0503020204020204" pitchFamily="34" charset="-122"/>
                <a:cs typeface="微软雅黑" panose="020B0503020204020204" pitchFamily="34" charset="-122"/>
              </a:rPr>
              <a:t>4</a:t>
            </a:r>
            <a:r>
              <a:rPr lang="zh-CN" b="0">
                <a:latin typeface="微软雅黑" panose="020B0503020204020204" pitchFamily="34" charset="-122"/>
                <a:ea typeface="微软雅黑" panose="020B0503020204020204" pitchFamily="34" charset="-122"/>
                <a:cs typeface="微软雅黑" panose="020B0503020204020204" pitchFamily="34" charset="-122"/>
              </a:rPr>
              <a:t>个元素的一维数组：</a:t>
            </a:r>
            <a:r>
              <a:rPr lang="en-US" b="0">
                <a:latin typeface="微软雅黑" panose="020B0503020204020204" pitchFamily="34" charset="-122"/>
                <a:ea typeface="微软雅黑" panose="020B0503020204020204" pitchFamily="34" charset="-122"/>
                <a:cs typeface="微软雅黑" panose="020B0503020204020204" pitchFamily="34" charset="-122"/>
              </a:rPr>
              <a:t>a[0] —— a[0][0] a[0][1] a[0][2] a[0][3] a[1] —— a[1][0] a[1][1] a[1][2] a[1][3] a[2] —— a[2][0] a[2][1] a[2][2] a[2][3]</a:t>
            </a:r>
            <a:r>
              <a:rPr lang="zh-CN" b="0">
                <a:latin typeface="微软雅黑" panose="020B0503020204020204" pitchFamily="34" charset="-122"/>
                <a:ea typeface="微软雅黑" panose="020B0503020204020204" pitchFamily="34" charset="-122"/>
                <a:cs typeface="微软雅黑" panose="020B0503020204020204" pitchFamily="34" charset="-122"/>
              </a:rPr>
              <a:t>用矩阵形式（如</a:t>
            </a:r>
            <a:r>
              <a:rPr lang="en-US" b="0">
                <a:latin typeface="微软雅黑" panose="020B0503020204020204" pitchFamily="34" charset="-122"/>
                <a:ea typeface="微软雅黑" panose="020B0503020204020204" pitchFamily="34" charset="-122"/>
                <a:cs typeface="微软雅黑" panose="020B0503020204020204" pitchFamily="34" charset="-122"/>
              </a:rPr>
              <a:t>3</a:t>
            </a:r>
            <a:r>
              <a:rPr lang="zh-CN" b="0">
                <a:latin typeface="微软雅黑" panose="020B0503020204020204" pitchFamily="34" charset="-122"/>
                <a:ea typeface="微软雅黑" panose="020B0503020204020204" pitchFamily="34" charset="-122"/>
                <a:cs typeface="微软雅黑" panose="020B0503020204020204" pitchFamily="34" charset="-122"/>
              </a:rPr>
              <a:t>行</a:t>
            </a:r>
            <a:r>
              <a:rPr lang="en-US" b="0">
                <a:latin typeface="微软雅黑" panose="020B0503020204020204" pitchFamily="34" charset="-122"/>
                <a:ea typeface="微软雅黑" panose="020B0503020204020204" pitchFamily="34" charset="-122"/>
                <a:cs typeface="微软雅黑" panose="020B0503020204020204" pitchFamily="34" charset="-122"/>
              </a:rPr>
              <a:t>4</a:t>
            </a:r>
            <a:r>
              <a:rPr lang="zh-CN" b="0">
                <a:latin typeface="微软雅黑" panose="020B0503020204020204" pitchFamily="34" charset="-122"/>
                <a:ea typeface="微软雅黑" panose="020B0503020204020204" pitchFamily="34" charset="-122"/>
                <a:cs typeface="微软雅黑" panose="020B0503020204020204" pitchFamily="34" charset="-122"/>
              </a:rPr>
              <a:t>列形式）表示二维数组，是逻辑上的概念，能形象地表示出行列关系。</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而在内存中，各元素是连续存放的</a:t>
            </a:r>
            <a:r>
              <a:rPr lang="zh-CN" b="0">
                <a:latin typeface="微软雅黑" panose="020B0503020204020204" pitchFamily="34" charset="-122"/>
                <a:ea typeface="微软雅黑" panose="020B0503020204020204" pitchFamily="34" charset="-122"/>
                <a:cs typeface="微软雅黑" panose="020B0503020204020204" pitchFamily="34" charset="-122"/>
              </a:rPr>
              <a:t>，不是二维的，是线性的。</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文本框 100"/>
          <p:cNvSpPr txBox="1"/>
          <p:nvPr/>
        </p:nvSpPr>
        <p:spPr>
          <a:xfrm>
            <a:off x="768985" y="3429000"/>
            <a:ext cx="8707120" cy="2584450"/>
          </a:xfrm>
          <a:prstGeom prst="rect">
            <a:avLst/>
          </a:prstGeom>
          <a:noFill/>
          <a:ln w="9525">
            <a:noFill/>
          </a:ln>
        </p:spPr>
        <p:txBody>
          <a:bodyPr wrap="square">
            <a:spAutoFit/>
          </a:bodyPr>
          <a:p>
            <a:pPr indent="0"/>
            <a:r>
              <a:rPr lang="en-US" altLang="zh-CN" b="0">
                <a:latin typeface="微软雅黑" panose="020B0503020204020204" pitchFamily="34" charset="-122"/>
                <a:ea typeface="微软雅黑" panose="020B0503020204020204" pitchFamily="34" charset="-122"/>
                <a:cs typeface="微软雅黑" panose="020B0503020204020204" pitchFamily="34" charset="-122"/>
              </a:rPr>
              <a:t>7. </a:t>
            </a:r>
            <a:r>
              <a:rPr lang="zh-CN" b="0">
                <a:latin typeface="微软雅黑" panose="020B0503020204020204" pitchFamily="34" charset="-122"/>
                <a:ea typeface="微软雅黑" panose="020B0503020204020204" pitchFamily="34" charset="-122"/>
                <a:cs typeface="微软雅黑" panose="020B0503020204020204" pitchFamily="34" charset="-122"/>
              </a:rPr>
              <a:t>二维数组的初始化</a:t>
            </a:r>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b="0">
                <a:latin typeface="微软雅黑" panose="020B0503020204020204" pitchFamily="34" charset="-122"/>
                <a:ea typeface="微软雅黑" panose="020B0503020204020204" pitchFamily="34" charset="-122"/>
                <a:cs typeface="微软雅黑" panose="020B0503020204020204" pitchFamily="34" charset="-122"/>
              </a:rPr>
              <a:t>* </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分行</a:t>
            </a:r>
            <a:r>
              <a:rPr lang="zh-CN" b="0">
                <a:latin typeface="微软雅黑" panose="020B0503020204020204" pitchFamily="34" charset="-122"/>
                <a:ea typeface="微软雅黑" panose="020B0503020204020204" pitchFamily="34" charset="-122"/>
                <a:cs typeface="微软雅黑" panose="020B0503020204020204" pitchFamily="34" charset="-122"/>
              </a:rPr>
              <a:t>给二维数组赋初值。（最清楚直观）</a:t>
            </a:r>
            <a:endParaRPr lang="en-US"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可以将所有数据写在一个花括号内，按数组元素在内存中的排列顺序对各元素赋初值。</a:t>
            </a:r>
            <a:r>
              <a:rPr lang="en-US" b="0">
                <a:latin typeface="微软雅黑" panose="020B0503020204020204" pitchFamily="34" charset="-122"/>
                <a:ea typeface="微软雅黑" panose="020B0503020204020204" pitchFamily="34" charset="-122"/>
                <a:cs typeface="微软雅黑" panose="020B0503020204020204" pitchFamily="34" charset="-122"/>
              </a:rPr>
              <a:t>* </a:t>
            </a:r>
            <a:r>
              <a:rPr lang="zh-CN" b="0">
                <a:latin typeface="微软雅黑" panose="020B0503020204020204" pitchFamily="34" charset="-122"/>
                <a:ea typeface="微软雅黑" panose="020B0503020204020204" pitchFamily="34" charset="-122"/>
                <a:cs typeface="微软雅黑" panose="020B0503020204020204" pitchFamily="34" charset="-122"/>
              </a:rPr>
              <a:t>可以对部分元素赋初值。</a:t>
            </a:r>
            <a:endParaRPr lang="en-US"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如果对全部元素都赋初值</a:t>
            </a:r>
            <a:r>
              <a:rPr lang="en-US" b="0">
                <a:latin typeface="微软雅黑" panose="020B0503020204020204" pitchFamily="34" charset="-122"/>
                <a:ea typeface="微软雅黑" panose="020B0503020204020204" pitchFamily="34" charset="-122"/>
                <a:cs typeface="微软雅黑" panose="020B0503020204020204" pitchFamily="34" charset="-122"/>
              </a:rPr>
              <a:t>(</a:t>
            </a:r>
            <a:r>
              <a:rPr lang="zh-CN" b="0">
                <a:latin typeface="微软雅黑" panose="020B0503020204020204" pitchFamily="34" charset="-122"/>
                <a:ea typeface="微软雅黑" panose="020B0503020204020204" pitchFamily="34" charset="-122"/>
                <a:cs typeface="微软雅黑" panose="020B0503020204020204" pitchFamily="34" charset="-122"/>
              </a:rPr>
              <a:t>即提供全部初始数据</a:t>
            </a:r>
            <a:r>
              <a:rPr lang="en-US" b="0">
                <a:latin typeface="微软雅黑" panose="020B0503020204020204" pitchFamily="34" charset="-122"/>
                <a:ea typeface="微软雅黑" panose="020B0503020204020204" pitchFamily="34" charset="-122"/>
                <a:cs typeface="微软雅黑" panose="020B0503020204020204" pitchFamily="34" charset="-122"/>
              </a:rPr>
              <a:t>)</a:t>
            </a:r>
            <a:r>
              <a:rPr lang="zh-CN" b="0">
                <a:latin typeface="微软雅黑" panose="020B0503020204020204" pitchFamily="34" charset="-122"/>
                <a:ea typeface="微软雅黑" panose="020B0503020204020204" pitchFamily="34" charset="-122"/>
                <a:cs typeface="微软雅黑" panose="020B0503020204020204" pitchFamily="34" charset="-122"/>
              </a:rPr>
              <a:t>，则定义数组时对第</a:t>
            </a:r>
            <a:r>
              <a:rPr lang="en-US" b="0">
                <a:latin typeface="微软雅黑" panose="020B0503020204020204" pitchFamily="34" charset="-122"/>
                <a:ea typeface="微软雅黑" panose="020B0503020204020204" pitchFamily="34" charset="-122"/>
                <a:cs typeface="微软雅黑" panose="020B0503020204020204" pitchFamily="34" charset="-122"/>
              </a:rPr>
              <a:t>1</a:t>
            </a:r>
            <a:r>
              <a:rPr lang="zh-CN" b="0">
                <a:latin typeface="微软雅黑" panose="020B0503020204020204" pitchFamily="34" charset="-122"/>
                <a:ea typeface="微软雅黑" panose="020B0503020204020204" pitchFamily="34" charset="-122"/>
                <a:cs typeface="微软雅黑" panose="020B0503020204020204" pitchFamily="34" charset="-122"/>
              </a:rPr>
              <a:t>维的长度可以不指定，但</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维的长度不能省</a:t>
            </a:r>
            <a:r>
              <a:rPr lang="zh-CN" b="0">
                <a:latin typeface="微软雅黑" panose="020B0503020204020204" pitchFamily="34" charset="-122"/>
                <a:ea typeface="微软雅黑" panose="020B0503020204020204" pitchFamily="34" charset="-122"/>
                <a:cs typeface="微软雅黑" panose="020B0503020204020204" pitchFamily="34" charset="-122"/>
              </a:rPr>
              <a:t>。</a:t>
            </a:r>
            <a:endParaRPr lang="en-US"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在定义时也可以只对部分元素赋初值而省略第</a:t>
            </a:r>
            <a:r>
              <a:rPr lang="en-US" b="0">
                <a:latin typeface="微软雅黑" panose="020B0503020204020204" pitchFamily="34" charset="-122"/>
                <a:ea typeface="微软雅黑" panose="020B0503020204020204" pitchFamily="34" charset="-122"/>
                <a:cs typeface="微软雅黑" panose="020B0503020204020204" pitchFamily="34" charset="-122"/>
              </a:rPr>
              <a:t>1</a:t>
            </a:r>
            <a:r>
              <a:rPr lang="zh-CN" b="0">
                <a:latin typeface="微软雅黑" panose="020B0503020204020204" pitchFamily="34" charset="-122"/>
                <a:ea typeface="微软雅黑" panose="020B0503020204020204" pitchFamily="34" charset="-122"/>
                <a:cs typeface="微软雅黑" panose="020B0503020204020204" pitchFamily="34" charset="-122"/>
              </a:rPr>
              <a:t>维的长度，但</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应分行赋初值</a:t>
            </a:r>
            <a:r>
              <a:rPr lang="zh-CN"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03</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6570980" cy="706755"/>
            <a:chOff x="472997" y="320031"/>
            <a:chExt cx="657098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580009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绪论</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pic>
        <p:nvPicPr>
          <p:cNvPr id="2" name="内容占位符 1"/>
          <p:cNvPicPr>
            <a:picLocks noGrp="1" noChangeAspect="1"/>
          </p:cNvPicPr>
          <p:nvPr>
            <p:ph idx="1"/>
            <p:custDataLst>
              <p:tags r:id="rId1"/>
            </p:custDataLst>
          </p:nvPr>
        </p:nvPicPr>
        <p:blipFill>
          <a:blip r:embed="rId2"/>
          <a:stretch>
            <a:fillRect/>
          </a:stretch>
        </p:blipFill>
        <p:spPr>
          <a:xfrm>
            <a:off x="3669665" y="957580"/>
            <a:ext cx="4940300" cy="5873750"/>
          </a:xfrm>
          <a:prstGeom prst="rect">
            <a:avLst/>
          </a:prstGeom>
        </p:spPr>
      </p:pic>
      <p:sp>
        <p:nvSpPr>
          <p:cNvPr id="13" name="标题 12"/>
          <p:cNvSpPr>
            <a:spLocks noGrp="1"/>
          </p:cNvSpPr>
          <p:nvPr>
            <p:ph type="title"/>
            <p:custDataLst>
              <p:tags r:id="rId3"/>
            </p:custDataLst>
          </p:nvPr>
        </p:nvSpPr>
        <p:spPr>
          <a:xfrm>
            <a:off x="3220085" y="149225"/>
            <a:ext cx="9603105" cy="597535"/>
          </a:xfrm>
        </p:spPr>
        <p:txBody>
          <a:bodyPr>
            <a:normAutofit fontScale="90000"/>
          </a:bodyPr>
          <a:lstStyle/>
          <a:p>
            <a:r>
              <a:rPr lang="en-US" altLang="zh-CN" dirty="0"/>
              <a:t>              ASCII</a:t>
            </a:r>
            <a:r>
              <a:rPr lang="zh-CN" altLang="en-US" dirty="0"/>
              <a:t>码</a:t>
            </a:r>
            <a:endParaRPr lang="zh-CN" altLang="en-US" dirty="0"/>
          </a:p>
        </p:txBody>
      </p:sp>
      <p:sp>
        <p:nvSpPr>
          <p:cNvPr id="6" name="圆角矩形 5"/>
          <p:cNvSpPr/>
          <p:nvPr>
            <p:custDataLst>
              <p:tags r:id="rId4"/>
            </p:custDataLst>
          </p:nvPr>
        </p:nvSpPr>
        <p:spPr>
          <a:xfrm>
            <a:off x="3670300" y="5527675"/>
            <a:ext cx="1971675" cy="24828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custDataLst>
              <p:tags r:id="rId5"/>
            </p:custDataLst>
          </p:nvPr>
        </p:nvSpPr>
        <p:spPr>
          <a:xfrm>
            <a:off x="3756660" y="1073785"/>
            <a:ext cx="1885315" cy="24828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custDataLst>
              <p:tags r:id="rId6"/>
            </p:custDataLst>
          </p:nvPr>
        </p:nvSpPr>
        <p:spPr>
          <a:xfrm>
            <a:off x="7179945" y="2569210"/>
            <a:ext cx="1494790" cy="27495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custDataLst>
              <p:tags r:id="rId7"/>
            </p:custDataLst>
          </p:nvPr>
        </p:nvSpPr>
        <p:spPr>
          <a:xfrm>
            <a:off x="5673725" y="2045970"/>
            <a:ext cx="1885315" cy="24828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rot="18900000">
            <a:off x="6679621" y="-1752658"/>
            <a:ext cx="2842292" cy="2842292"/>
          </a:xfrm>
          <a:prstGeom prst="roundRect">
            <a:avLst/>
          </a:prstGeom>
          <a:blipFill dpi="0" rotWithShape="0">
            <a:blip r:embed="rId1"/>
            <a:srcRect/>
            <a:tile tx="0" ty="0" sx="100000" sy="100000" flip="none" algn="l"/>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圆角 6"/>
          <p:cNvSpPr/>
          <p:nvPr/>
        </p:nvSpPr>
        <p:spPr>
          <a:xfrm rot="18900000">
            <a:off x="8817688" y="385409"/>
            <a:ext cx="2842292" cy="2842292"/>
          </a:xfrm>
          <a:prstGeom prst="roundRect">
            <a:avLst/>
          </a:prstGeom>
          <a:blipFill dpi="0" rotWithShape="0">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圆角 7"/>
          <p:cNvSpPr/>
          <p:nvPr/>
        </p:nvSpPr>
        <p:spPr>
          <a:xfrm rot="18900000">
            <a:off x="10955755" y="2523476"/>
            <a:ext cx="2842292" cy="2842292"/>
          </a:xfrm>
          <a:prstGeom prst="roundRect">
            <a:avLst/>
          </a:prstGeom>
          <a:blipFill dpi="0" rotWithShape="0">
            <a:blip r:embed="rId3"/>
            <a:srcRect/>
            <a:tile tx="0" ty="0" sx="100000" sy="100000" flip="none" algn="r"/>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圆角 11"/>
          <p:cNvSpPr/>
          <p:nvPr/>
        </p:nvSpPr>
        <p:spPr>
          <a:xfrm rot="2700000">
            <a:off x="4286798" y="3518130"/>
            <a:ext cx="7479560" cy="7479560"/>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文本框 99"/>
          <p:cNvSpPr txBox="1"/>
          <p:nvPr/>
        </p:nvSpPr>
        <p:spPr>
          <a:xfrm>
            <a:off x="354157" y="2229625"/>
            <a:ext cx="6370493" cy="848246"/>
          </a:xfrm>
          <a:prstGeom prst="rect">
            <a:avLst/>
          </a:prstGeom>
          <a:noFill/>
        </p:spPr>
        <p:txBody>
          <a:bodyPr wrap="square" rtlCol="0">
            <a:spAutoFit/>
          </a:bodyPr>
          <a:lstStyle/>
          <a:p>
            <a:pPr lvl="0" algn="dist">
              <a:lnSpc>
                <a:spcPct val="110000"/>
              </a:lnSpc>
              <a:defRPr/>
            </a:pPr>
            <a:r>
              <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感谢各位的仔细聆听</a:t>
            </a:r>
            <a:endPar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1" name="文本框 100"/>
          <p:cNvSpPr txBox="1"/>
          <p:nvPr/>
        </p:nvSpPr>
        <p:spPr>
          <a:xfrm>
            <a:off x="389080" y="3111985"/>
            <a:ext cx="6255560" cy="253916"/>
          </a:xfrm>
          <a:prstGeom prst="rect">
            <a:avLst/>
          </a:prstGeom>
          <a:noFill/>
        </p:spPr>
        <p:txBody>
          <a:bodyPr wrap="square" rtlCol="0">
            <a:spAutoFit/>
          </a:bodyPr>
          <a:lstStyle/>
          <a:p>
            <a:pPr lvl="0" algn="dist">
              <a:defRPr/>
            </a:pPr>
            <a:r>
              <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rPr>
              <a:t>- THANK YOU FOR YOUR CAREFUL LISTENING-</a:t>
            </a:r>
            <a:endPar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474667" y="4159445"/>
            <a:ext cx="2335637" cy="335122"/>
            <a:chOff x="853759" y="3501895"/>
            <a:chExt cx="1200364" cy="335122"/>
          </a:xfrm>
          <a:effectLst>
            <a:outerShdw blurRad="50800" dist="38100" dir="2700000" sx="101000" sy="101000" algn="tl" rotWithShape="0">
              <a:prstClr val="black">
                <a:alpha val="40000"/>
              </a:prstClr>
            </a:outerShdw>
          </a:effectLst>
        </p:grpSpPr>
        <p:sp>
          <p:nvSpPr>
            <p:cNvPr id="102" name="矩形: 圆角 101"/>
            <p:cNvSpPr/>
            <p:nvPr/>
          </p:nvSpPr>
          <p:spPr>
            <a:xfrm>
              <a:off x="853759" y="3501895"/>
              <a:ext cx="1200364" cy="335122"/>
            </a:xfrm>
            <a:prstGeom prst="roundRect">
              <a:avLst>
                <a:gd name="adj" fmla="val 50000"/>
              </a:avLst>
            </a:prstGeom>
            <a:solidFill>
              <a:srgbClr val="26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03" name="文本框 102"/>
            <p:cNvSpPr txBox="1"/>
            <p:nvPr/>
          </p:nvSpPr>
          <p:spPr>
            <a:xfrm>
              <a:off x="890314" y="3523862"/>
              <a:ext cx="1119117" cy="306705"/>
            </a:xfrm>
            <a:prstGeom prst="rect">
              <a:avLst/>
            </a:prstGeom>
            <a:noFill/>
          </p:spPr>
          <p:txBody>
            <a:bodyPr wrap="square" rtlCol="0">
              <a:spAutoFit/>
            </a:bodyPr>
            <a:lstStyle/>
            <a:p>
              <a:pPr lvl="0">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讲解人：杜一扬</a:t>
              </a:r>
              <a:endPar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sp>
        <p:nvSpPr>
          <p:cNvPr id="112" name="矩形: 圆角 111"/>
          <p:cNvSpPr/>
          <p:nvPr/>
        </p:nvSpPr>
        <p:spPr>
          <a:xfrm rot="18900000">
            <a:off x="10955755" y="-1752658"/>
            <a:ext cx="2842292" cy="2842292"/>
          </a:xfrm>
          <a:prstGeom prst="roundRect">
            <a:avLst/>
          </a:prstGeom>
          <a:blipFill dpi="0" rotWithShape="0">
            <a:blip r:embed="rId4"/>
            <a:srcRect/>
            <a:tile tx="0" ty="0" sx="100000" sy="100000" flip="none" algn="ctr"/>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43" y="1500052"/>
            <a:ext cx="2653751" cy="584188"/>
          </a:xfrm>
          <a:prstGeom prst="rect">
            <a:avLst/>
          </a:prstGeom>
          <a:effectLst>
            <a:outerShdw blurRad="50800" dist="38100" dir="2700000" sx="101000" sy="101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rot="18900000">
            <a:off x="6384983" y="-1592170"/>
            <a:ext cx="2842292" cy="2842292"/>
          </a:xfrm>
          <a:prstGeom prst="roundRect">
            <a:avLst/>
          </a:prstGeom>
          <a:blipFill dpi="0" rotWithShape="0">
            <a:blip r:embed="rId1"/>
            <a:srcRect/>
            <a:tile tx="0" ty="0" sx="100000" sy="100000" flip="none" algn="l"/>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圆角 6"/>
          <p:cNvSpPr/>
          <p:nvPr/>
        </p:nvSpPr>
        <p:spPr>
          <a:xfrm rot="18900000">
            <a:off x="8817688" y="385409"/>
            <a:ext cx="2842292" cy="2842292"/>
          </a:xfrm>
          <a:prstGeom prst="roundRect">
            <a:avLst/>
          </a:prstGeom>
          <a:blipFill dpi="0" rotWithShape="0">
            <a:blip r:embed="rId2"/>
            <a:srcRect/>
            <a:tile tx="0" ty="0" sx="100000" sy="100000" flip="none" algn="l"/>
          </a:blipFill>
          <a:ln>
            <a:no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圆角 7"/>
          <p:cNvSpPr/>
          <p:nvPr/>
        </p:nvSpPr>
        <p:spPr>
          <a:xfrm rot="18900000">
            <a:off x="10955755" y="2523476"/>
            <a:ext cx="2842292" cy="2842292"/>
          </a:xfrm>
          <a:prstGeom prst="roundRect">
            <a:avLst/>
          </a:prstGeom>
          <a:blipFill dpi="0" rotWithShape="0">
            <a:blip r:embed="rId3"/>
            <a:srcRect/>
            <a:tile tx="0" ty="0" sx="100000" sy="100000" flip="none" algn="r"/>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圆角 11"/>
          <p:cNvSpPr/>
          <p:nvPr/>
        </p:nvSpPr>
        <p:spPr>
          <a:xfrm rot="2700000">
            <a:off x="4286798" y="3518130"/>
            <a:ext cx="7479560" cy="7479560"/>
          </a:xfrm>
          <a:prstGeom prst="roundRect">
            <a:avLst>
              <a:gd name="adj" fmla="val 10719"/>
            </a:avLst>
          </a:prstGeom>
          <a:solidFill>
            <a:srgbClr val="2674AE"/>
          </a:solidFill>
          <a:ln w="136525">
            <a:solidFill>
              <a:srgbClr val="CFE5F2"/>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文本框 99"/>
          <p:cNvSpPr txBox="1"/>
          <p:nvPr/>
        </p:nvSpPr>
        <p:spPr>
          <a:xfrm>
            <a:off x="354157" y="2229625"/>
            <a:ext cx="6370493" cy="848246"/>
          </a:xfrm>
          <a:prstGeom prst="rect">
            <a:avLst/>
          </a:prstGeom>
          <a:noFill/>
        </p:spPr>
        <p:txBody>
          <a:bodyPr wrap="square" rtlCol="0">
            <a:spAutoFit/>
          </a:bodyPr>
          <a:lstStyle/>
          <a:p>
            <a:pPr lvl="0" algn="dist">
              <a:lnSpc>
                <a:spcPct val="110000"/>
              </a:lnSpc>
              <a:defRPr/>
            </a:pPr>
            <a:r>
              <a:rPr lang="en-US" altLang="zh-CN"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语言期末讲座</a:t>
            </a:r>
            <a:endPar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474667" y="4159445"/>
            <a:ext cx="2335637" cy="335122"/>
            <a:chOff x="853759" y="3501895"/>
            <a:chExt cx="1200364" cy="335122"/>
          </a:xfrm>
          <a:effectLst>
            <a:outerShdw blurRad="50800" dist="38100" dir="2700000" sx="101000" sy="101000" algn="tl" rotWithShape="0">
              <a:prstClr val="black">
                <a:alpha val="40000"/>
              </a:prstClr>
            </a:outerShdw>
          </a:effectLst>
        </p:grpSpPr>
        <p:sp>
          <p:nvSpPr>
            <p:cNvPr id="102" name="矩形: 圆角 101"/>
            <p:cNvSpPr/>
            <p:nvPr/>
          </p:nvSpPr>
          <p:spPr>
            <a:xfrm>
              <a:off x="853759" y="3501895"/>
              <a:ext cx="1200364" cy="335122"/>
            </a:xfrm>
            <a:prstGeom prst="roundRect">
              <a:avLst>
                <a:gd name="adj" fmla="val 50000"/>
              </a:avLst>
            </a:prstGeom>
            <a:solidFill>
              <a:srgbClr val="26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03" name="文本框 102"/>
            <p:cNvSpPr txBox="1"/>
            <p:nvPr/>
          </p:nvSpPr>
          <p:spPr>
            <a:xfrm>
              <a:off x="890314" y="3523862"/>
              <a:ext cx="1119117" cy="306705"/>
            </a:xfrm>
            <a:prstGeom prst="rect">
              <a:avLst/>
            </a:prstGeom>
            <a:noFill/>
          </p:spPr>
          <p:txBody>
            <a:bodyPr wrap="square" rtlCol="0">
              <a:spAutoFit/>
            </a:bodyPr>
            <a:lstStyle/>
            <a:p>
              <a:pPr lvl="0">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讲解人：章海</a:t>
              </a:r>
              <a:endPar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sp>
        <p:nvSpPr>
          <p:cNvPr id="112" name="矩形: 圆角 111"/>
          <p:cNvSpPr/>
          <p:nvPr/>
        </p:nvSpPr>
        <p:spPr>
          <a:xfrm rot="18900000">
            <a:off x="10955755" y="-1752658"/>
            <a:ext cx="2842292" cy="2842292"/>
          </a:xfrm>
          <a:prstGeom prst="roundRect">
            <a:avLst/>
          </a:prstGeom>
          <a:blipFill dpi="0" rotWithShape="0">
            <a:blip r:embed="rId4"/>
            <a:srcRect/>
            <a:tile tx="0" ty="0" sx="100000" sy="100000" flip="none" algn="ctr"/>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43" y="1500052"/>
            <a:ext cx="2653751" cy="584188"/>
          </a:xfrm>
          <a:prstGeom prst="rect">
            <a:avLst/>
          </a:prstGeom>
          <a:effectLst>
            <a:outerShdw blurRad="50800" dist="38100" dir="2700000" sx="101000" sy="101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01</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4860290" cy="706755"/>
            <a:chOff x="472997" y="320031"/>
            <a:chExt cx="486029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40894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函数的初步认识</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3209925" y="986155"/>
            <a:ext cx="5401310" cy="668020"/>
          </a:xfrm>
          <a:prstGeom prst="rect">
            <a:avLst/>
          </a:prstGeom>
          <a:noFill/>
          <a:ln w="9525">
            <a:noFill/>
          </a:ln>
        </p:spPr>
        <p:txBody>
          <a:bodyPr wrap="square">
            <a:noAutofit/>
          </a:bodyPr>
          <a:lstStyle/>
          <a:p>
            <a:pPr indent="0"/>
            <a:r>
              <a:rPr lang="zh-CN" b="0">
                <a:latin typeface="Calibri" panose="020F0502020204030204" charset="0"/>
                <a:ea typeface="宋体" panose="02010600030101010101" pitchFamily="2" charset="-122"/>
              </a:rPr>
              <a:t>（一）分类：函数分为库函数、自定义函数；或分为有参函数、无参函数</a:t>
            </a:r>
            <a:endParaRPr lang="zh-CN" altLang="en-US" b="0">
              <a:latin typeface="Calibri" panose="020F0502020204030204" charset="0"/>
              <a:ea typeface="宋体" panose="02010600030101010101" pitchFamily="2" charset="-122"/>
            </a:endParaRPr>
          </a:p>
        </p:txBody>
      </p:sp>
      <p:sp>
        <p:nvSpPr>
          <p:cNvPr id="3" name="文本框 2"/>
          <p:cNvSpPr txBox="1"/>
          <p:nvPr/>
        </p:nvSpPr>
        <p:spPr>
          <a:xfrm>
            <a:off x="3209925" y="1546860"/>
            <a:ext cx="8166735" cy="5631180"/>
          </a:xfrm>
          <a:prstGeom prst="rect">
            <a:avLst/>
          </a:prstGeom>
          <a:noFill/>
          <a:ln w="9525">
            <a:noFill/>
          </a:ln>
        </p:spPr>
        <p:txBody>
          <a:bodyPr wrap="square">
            <a:spAutoFit/>
          </a:bodyPr>
          <a:lstStyle/>
          <a:p>
            <a:pPr indent="0"/>
            <a:r>
              <a:rPr lang="zh-CN" b="0">
                <a:ea typeface="宋体" panose="02010600030101010101" pitchFamily="2" charset="-122"/>
              </a:rPr>
              <a:t>（二）定义：</a:t>
            </a:r>
            <a:endParaRPr lang="zh-CN" b="0">
              <a:ea typeface="宋体" panose="02010600030101010101" pitchFamily="2" charset="-122"/>
            </a:endParaRPr>
          </a:p>
          <a:p>
            <a:pPr indent="0"/>
            <a:r>
              <a:rPr lang="zh-CN" b="0">
                <a:ea typeface="宋体" panose="02010600030101010101" pitchFamily="2" charset="-122"/>
              </a:rPr>
              <a:t>1.定义无参函数：</a:t>
            </a:r>
            <a:endParaRPr lang="zh-CN" b="0">
              <a:ea typeface="宋体" panose="02010600030101010101" pitchFamily="2" charset="-122"/>
            </a:endParaRPr>
          </a:p>
          <a:p>
            <a:pPr indent="0"/>
            <a:r>
              <a:rPr lang="zh-CN" b="0">
                <a:ea typeface="宋体" panose="02010600030101010101" pitchFamily="2" charset="-122"/>
              </a:rPr>
              <a:t>类型名</a:t>
            </a:r>
            <a:r>
              <a:rPr lang="en-US" b="0">
                <a:latin typeface="华文新魏" panose="02010800040101010101" charset="-122"/>
                <a:ea typeface="宋体" panose="02010600030101010101" pitchFamily="2" charset="-122"/>
              </a:rPr>
              <a:t>  </a:t>
            </a:r>
            <a:r>
              <a:rPr lang="zh-CN" b="0">
                <a:ea typeface="宋体" panose="02010600030101010101" pitchFamily="2" charset="-122"/>
              </a:rPr>
              <a:t>函数名</a:t>
            </a:r>
            <a:r>
              <a:rPr lang="en-US" b="0">
                <a:latin typeface="华文新魏" panose="02010800040101010101" charset="-122"/>
                <a:ea typeface="宋体" panose="02010600030101010101" pitchFamily="2" charset="-122"/>
              </a:rPr>
              <a:t>()</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a:t>
            </a:r>
            <a:endParaRPr lang="zh-CN" b="0">
              <a:ea typeface="宋体" panose="02010600030101010101" pitchFamily="2" charset="-122"/>
            </a:endParaRPr>
          </a:p>
          <a:p>
            <a:pPr indent="0"/>
            <a:r>
              <a:rPr lang="zh-CN" b="0">
                <a:ea typeface="宋体" panose="02010600030101010101" pitchFamily="2" charset="-122"/>
              </a:rPr>
              <a:t>函数体</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a:t>
            </a:r>
            <a:r>
              <a:rPr lang="zh-CN">
                <a:ea typeface="宋体" panose="02010600030101010101" pitchFamily="2" charset="-122"/>
                <a:sym typeface="+mn-ea"/>
              </a:rPr>
              <a:t>或者</a:t>
            </a:r>
            <a:endParaRPr lang="zh-CN">
              <a:ea typeface="宋体" panose="02010600030101010101" pitchFamily="2" charset="-122"/>
              <a:sym typeface="+mn-ea"/>
            </a:endParaRPr>
          </a:p>
          <a:p>
            <a:pPr indent="0"/>
            <a:r>
              <a:rPr lang="zh-CN">
                <a:ea typeface="宋体" panose="02010600030101010101" pitchFamily="2" charset="-122"/>
                <a:sym typeface="+mn-ea"/>
              </a:rPr>
              <a:t>类型名</a:t>
            </a:r>
            <a:r>
              <a:rPr lang="en-US">
                <a:latin typeface="华文新魏" panose="02010800040101010101" charset="-122"/>
                <a:ea typeface="宋体" panose="02010600030101010101" pitchFamily="2" charset="-122"/>
                <a:sym typeface="+mn-ea"/>
              </a:rPr>
              <a:t> </a:t>
            </a:r>
            <a:r>
              <a:rPr lang="zh-CN">
                <a:ea typeface="宋体" panose="02010600030101010101" pitchFamily="2" charset="-122"/>
                <a:sym typeface="+mn-ea"/>
              </a:rPr>
              <a:t>函数名（void）</a:t>
            </a:r>
            <a:endParaRPr lang="en-US">
              <a:latin typeface="华文新魏" panose="02010800040101010101" charset="-122"/>
              <a:ea typeface="宋体" panose="02010600030101010101" pitchFamily="2" charset="-122"/>
              <a:sym typeface="+mn-ea"/>
            </a:endParaRPr>
          </a:p>
          <a:p>
            <a:pPr indent="0"/>
            <a:r>
              <a:rPr lang="en-US">
                <a:latin typeface="华文新魏" panose="02010800040101010101" charset="-122"/>
                <a:ea typeface="宋体" panose="02010600030101010101" pitchFamily="2" charset="-122"/>
                <a:sym typeface="+mn-ea"/>
              </a:rPr>
              <a:t>{</a:t>
            </a:r>
            <a:endParaRPr lang="zh-CN">
              <a:ea typeface="宋体" panose="02010600030101010101" pitchFamily="2" charset="-122"/>
              <a:sym typeface="+mn-ea"/>
            </a:endParaRPr>
          </a:p>
          <a:p>
            <a:pPr indent="0"/>
            <a:r>
              <a:rPr lang="zh-CN">
                <a:ea typeface="宋体" panose="02010600030101010101" pitchFamily="2" charset="-122"/>
                <a:sym typeface="+mn-ea"/>
              </a:rPr>
              <a:t>函数体</a:t>
            </a:r>
            <a:endParaRPr lang="en-US">
              <a:latin typeface="华文新魏" panose="02010800040101010101" charset="-122"/>
              <a:ea typeface="宋体" panose="02010600030101010101" pitchFamily="2" charset="-122"/>
              <a:sym typeface="+mn-ea"/>
            </a:endParaRPr>
          </a:p>
          <a:p>
            <a:pPr indent="0"/>
            <a:r>
              <a:rPr lang="en-US">
                <a:latin typeface="华文新魏" panose="02010800040101010101" charset="-122"/>
                <a:ea typeface="宋体" panose="02010600030101010101" pitchFamily="2" charset="-122"/>
                <a:sym typeface="+mn-ea"/>
              </a:rPr>
              <a:t>}</a:t>
            </a:r>
            <a:endParaRPr lang="zh-CN" b="0">
              <a:ea typeface="宋体" panose="02010600030101010101" pitchFamily="2" charset="-122"/>
            </a:endParaRPr>
          </a:p>
          <a:p>
            <a:pPr indent="0"/>
            <a:r>
              <a:rPr lang="zh-CN" b="0">
                <a:ea typeface="宋体" panose="02010600030101010101" pitchFamily="2" charset="-122"/>
              </a:rPr>
              <a:t>Void表示空，也即是没有参数，函数体包括</a:t>
            </a:r>
            <a:r>
              <a:rPr lang="zh-CN" b="0">
                <a:solidFill>
                  <a:srgbClr val="FF0000"/>
                </a:solidFill>
                <a:ea typeface="宋体" panose="02010600030101010101" pitchFamily="2" charset="-122"/>
              </a:rPr>
              <a:t>声明部分和语句部分</a:t>
            </a:r>
            <a:r>
              <a:rPr lang="zh-CN" b="0">
                <a:ea typeface="宋体" panose="02010600030101010101" pitchFamily="2" charset="-122"/>
              </a:rPr>
              <a:t>。</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2. </a:t>
            </a:r>
            <a:r>
              <a:rPr lang="zh-CN" b="0">
                <a:ea typeface="宋体" panose="02010600030101010101" pitchFamily="2" charset="-122"/>
              </a:rPr>
              <a:t>定义有参函数</a:t>
            </a:r>
            <a:endParaRPr lang="zh-CN" b="0">
              <a:ea typeface="宋体" panose="02010600030101010101" pitchFamily="2" charset="-122"/>
            </a:endParaRPr>
          </a:p>
          <a:p>
            <a:pPr indent="0"/>
            <a:r>
              <a:rPr lang="zh-CN" b="0">
                <a:ea typeface="宋体" panose="02010600030101010101" pitchFamily="2" charset="-122"/>
              </a:rPr>
              <a:t>类型名</a:t>
            </a:r>
            <a:r>
              <a:rPr lang="en-US" b="0">
                <a:latin typeface="华文新魏" panose="02010800040101010101" charset="-122"/>
                <a:ea typeface="宋体" panose="02010600030101010101" pitchFamily="2" charset="-122"/>
              </a:rPr>
              <a:t>  </a:t>
            </a:r>
            <a:r>
              <a:rPr lang="zh-CN" b="0">
                <a:ea typeface="宋体" panose="02010600030101010101" pitchFamily="2" charset="-122"/>
              </a:rPr>
              <a:t>函数名（形式参数表列）</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a:t>
            </a:r>
            <a:endParaRPr lang="zh-CN" b="0">
              <a:ea typeface="宋体" panose="02010600030101010101" pitchFamily="2" charset="-122"/>
            </a:endParaRPr>
          </a:p>
          <a:p>
            <a:pPr indent="0"/>
            <a:r>
              <a:rPr lang="zh-CN" b="0">
                <a:ea typeface="宋体" panose="02010600030101010101" pitchFamily="2" charset="-122"/>
              </a:rPr>
              <a:t>函数体</a:t>
            </a:r>
            <a:r>
              <a:rPr lang="en-US" b="0">
                <a:latin typeface="华文新魏" panose="02010800040101010101" charset="-122"/>
                <a:ea typeface="宋体" panose="02010600030101010101" pitchFamily="2" charset="-122"/>
              </a:rPr>
              <a:t>}</a:t>
            </a:r>
            <a:endParaRPr lang="zh-CN" b="0">
              <a:ea typeface="宋体" panose="02010600030101010101" pitchFamily="2" charset="-122"/>
            </a:endParaRPr>
          </a:p>
          <a:p>
            <a:pPr indent="0"/>
            <a:r>
              <a:rPr lang="zh-CN" b="0">
                <a:ea typeface="宋体" panose="02010600030101010101" pitchFamily="2" charset="-122"/>
              </a:rPr>
              <a:t>函数体包括</a:t>
            </a:r>
            <a:r>
              <a:rPr lang="zh-CN" b="0">
                <a:solidFill>
                  <a:srgbClr val="FF0000"/>
                </a:solidFill>
                <a:ea typeface="宋体" panose="02010600030101010101" pitchFamily="2" charset="-122"/>
              </a:rPr>
              <a:t>声明部分和语句部分</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3. </a:t>
            </a:r>
            <a:r>
              <a:rPr lang="zh-CN" b="0">
                <a:ea typeface="宋体" panose="02010600030101010101" pitchFamily="2" charset="-122"/>
              </a:rPr>
              <a:t>定义空函数</a:t>
            </a:r>
            <a:endParaRPr lang="zh-CN" b="0">
              <a:ea typeface="宋体" panose="02010600030101010101" pitchFamily="2" charset="-122"/>
            </a:endParaRPr>
          </a:p>
          <a:p>
            <a:pPr indent="0"/>
            <a:r>
              <a:rPr lang="zh-CN" b="0">
                <a:ea typeface="宋体" panose="02010600030101010101" pitchFamily="2" charset="-122"/>
              </a:rPr>
              <a:t>类型名</a:t>
            </a:r>
            <a:r>
              <a:rPr lang="en-US" b="0">
                <a:latin typeface="华文新魏" panose="02010800040101010101" charset="-122"/>
                <a:ea typeface="宋体" panose="02010600030101010101" pitchFamily="2" charset="-122"/>
              </a:rPr>
              <a:t> </a:t>
            </a:r>
            <a:r>
              <a:rPr lang="zh-CN" b="0">
                <a:ea typeface="宋体" panose="02010600030101010101" pitchFamily="2" charset="-122"/>
              </a:rPr>
              <a:t>函数名（）</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 </a:t>
            </a:r>
            <a:endParaRPr lang="en-US" altLang="en-US" b="0">
              <a:latin typeface="华文新魏" panose="02010800040101010101"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02</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函数的调用</a:t>
              </a:r>
              <a:endParaRPr lang="en-US" altLang="zh-CN"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1859915" y="1807210"/>
            <a:ext cx="8472170" cy="3538220"/>
          </a:xfrm>
          <a:prstGeom prst="rect">
            <a:avLst/>
          </a:prstGeom>
          <a:noFill/>
          <a:ln w="9525">
            <a:noFill/>
          </a:ln>
        </p:spPr>
        <p:txBody>
          <a:bodyPr wrap="square">
            <a:spAutoFit/>
          </a:bodyPr>
          <a:lstStyle/>
          <a:p>
            <a:pPr indent="0"/>
            <a:r>
              <a:rPr lang="zh-CN" sz="3200" b="0">
                <a:latin typeface="Calibri" panose="020F0502020204030204" charset="0"/>
                <a:ea typeface="宋体" panose="02010600030101010101" pitchFamily="2" charset="-122"/>
              </a:rPr>
              <a:t>函数的调用：</a:t>
            </a:r>
            <a:endParaRPr lang="zh-CN" sz="3200" b="0">
              <a:latin typeface="Calibri" panose="020F0502020204030204" charset="0"/>
              <a:ea typeface="宋体" panose="02010600030101010101" pitchFamily="2" charset="-122"/>
            </a:endParaRPr>
          </a:p>
          <a:p>
            <a:pPr indent="0"/>
            <a:r>
              <a:rPr lang="zh-CN" sz="3200" b="0">
                <a:latin typeface="Calibri" panose="020F0502020204030204" charset="0"/>
                <a:ea typeface="宋体" panose="02010600030101010101" pitchFamily="2" charset="-122"/>
              </a:rPr>
              <a:t>调用方式：语句，表达式，其他函数的参数</a:t>
            </a:r>
            <a:endParaRPr lang="zh-CN" sz="3200" b="0">
              <a:latin typeface="Calibri" panose="020F0502020204030204" charset="0"/>
              <a:ea typeface="宋体" panose="02010600030101010101" pitchFamily="2" charset="-122"/>
            </a:endParaRPr>
          </a:p>
          <a:p>
            <a:pPr indent="0"/>
            <a:r>
              <a:rPr lang="zh-CN" sz="3200" b="0">
                <a:latin typeface="Calibri" panose="020F0502020204030204" charset="0"/>
                <a:ea typeface="宋体" panose="02010600030101010101" pitchFamily="2" charset="-122"/>
              </a:rPr>
              <a:t>嵌套调用：</a:t>
            </a:r>
            <a:r>
              <a:rPr lang="en-US" sz="3200" b="0">
                <a:latin typeface="Calibri" panose="020F0502020204030204" charset="0"/>
                <a:ea typeface="宋体" panose="02010600030101010101" pitchFamily="2" charset="-122"/>
              </a:rPr>
              <a:t>C</a:t>
            </a:r>
            <a:r>
              <a:rPr lang="zh-CN" sz="3200" b="0">
                <a:latin typeface="Calibri" panose="020F0502020204030204" charset="0"/>
                <a:ea typeface="宋体" panose="02010600030101010101" pitchFamily="2" charset="-122"/>
              </a:rPr>
              <a:t>语言的函数定义是互相平行、独立的，也就是说，在定义函数时，一个函数内不能再定义另一个函数，即</a:t>
            </a:r>
            <a:r>
              <a:rPr lang="zh-CN" sz="3200" b="0">
                <a:solidFill>
                  <a:srgbClr val="FF0000"/>
                </a:solidFill>
                <a:latin typeface="Calibri" panose="020F0502020204030204" charset="0"/>
                <a:ea typeface="宋体" panose="02010600030101010101" pitchFamily="2" charset="-122"/>
              </a:rPr>
              <a:t>不能嵌套定义</a:t>
            </a:r>
            <a:r>
              <a:rPr lang="zh-CN" sz="3200" b="0">
                <a:latin typeface="Calibri" panose="020F0502020204030204" charset="0"/>
                <a:ea typeface="宋体" panose="02010600030101010101" pitchFamily="2" charset="-122"/>
              </a:rPr>
              <a:t>，但</a:t>
            </a:r>
            <a:r>
              <a:rPr lang="zh-CN" sz="3200" b="0">
                <a:solidFill>
                  <a:srgbClr val="FF0000"/>
                </a:solidFill>
                <a:latin typeface="Calibri" panose="020F0502020204030204" charset="0"/>
                <a:ea typeface="宋体" panose="02010600030101010101" pitchFamily="2" charset="-122"/>
              </a:rPr>
              <a:t>可以嵌套调用函数</a:t>
            </a:r>
            <a:r>
              <a:rPr lang="zh-CN" sz="3200" b="0">
                <a:latin typeface="Calibri" panose="020F0502020204030204" charset="0"/>
                <a:ea typeface="宋体" panose="02010600030101010101" pitchFamily="2" charset="-122"/>
              </a:rPr>
              <a:t>，即在调用一个函数的过程中，又调用另一个函数。</a:t>
            </a:r>
            <a:endParaRPr lang="zh-CN" altLang="en-US" sz="3200" b="0">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03</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4375732" cy="706755"/>
            <a:chOff x="472997" y="320031"/>
            <a:chExt cx="4375732"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2" y="320031"/>
              <a:ext cx="3604777"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形参和实参</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mc:AlternateContent xmlns:mc="http://schemas.openxmlformats.org/markup-compatibility/2006">
        <mc:Choice xmlns:a14="http://schemas.microsoft.com/office/drawing/2010/main" Requires="a14">
          <p:sp>
            <p:nvSpPr>
              <p:cNvPr id="100" name="文本框 99"/>
              <p:cNvSpPr txBox="1"/>
              <p:nvPr/>
            </p:nvSpPr>
            <p:spPr>
              <a:xfrm>
                <a:off x="1553210" y="957580"/>
                <a:ext cx="9086215" cy="6370955"/>
              </a:xfrm>
              <a:prstGeom prst="rect">
                <a:avLst/>
              </a:prstGeom>
              <a:noFill/>
              <a:ln w="9525">
                <a:noFill/>
              </a:ln>
            </p:spPr>
            <p:txBody>
              <a:bodyPr wrap="square">
                <a:noAutofit/>
              </a:bodyPr>
              <a:lstStyle/>
              <a:p>
                <a:pPr marL="266700" indent="-266700"/>
                <a:r>
                  <a:rPr lang="en-US" b="0">
                    <a:latin typeface="Wingdings" panose="05000000000000000000" charset="0"/>
                    <a:ea typeface="宋体" panose="02010600030101010101" pitchFamily="2" charset="-122"/>
                  </a:rPr>
                  <a:t> Ø </a:t>
                </a:r>
                <a:r>
                  <a:rPr lang="zh-CN" sz="2000" b="0">
                    <a:ea typeface="宋体" panose="02010600030101010101" pitchFamily="2" charset="-122"/>
                  </a:rPr>
                  <a:t>在调用有参函数时，主调函数和被调用函数之间有</a:t>
                </a:r>
                <a:r>
                  <a:rPr lang="zh-CN" sz="2000" b="0">
                    <a:solidFill>
                      <a:srgbClr val="FF0000"/>
                    </a:solidFill>
                    <a:ea typeface="宋体" panose="02010600030101010101" pitchFamily="2" charset="-122"/>
                  </a:rPr>
                  <a:t>数据传递</a:t>
                </a:r>
                <a:r>
                  <a:rPr lang="zh-CN" sz="2000" b="0">
                    <a:ea typeface="宋体" panose="02010600030101010101" pitchFamily="2" charset="-122"/>
                  </a:rPr>
                  <a:t>关系。</a:t>
                </a:r>
                <a:endParaRPr lang="en-US" sz="2000" b="0">
                  <a:latin typeface="Wingdings" panose="05000000000000000000" charset="0"/>
                  <a:ea typeface="宋体" panose="02010600030101010101" pitchFamily="2" charset="-122"/>
                </a:endParaRPr>
              </a:p>
              <a:p>
                <a:pPr marL="266700" indent="-266700"/>
                <a:r>
                  <a:rPr lang="en-US" sz="2000" b="0">
                    <a:latin typeface="Wingdings" panose="05000000000000000000" charset="0"/>
                    <a:ea typeface="宋体" panose="02010600030101010101" pitchFamily="2" charset="-122"/>
                  </a:rPr>
                  <a:t>Ø </a:t>
                </a:r>
                <a:r>
                  <a:rPr lang="zh-CN" sz="2000" b="0">
                    <a:ea typeface="宋体" panose="02010600030101010101" pitchFamily="2" charset="-122"/>
                  </a:rPr>
                  <a:t>在定义函数时函数名后面括号中的变量名称为</a:t>
                </a:r>
                <a:r>
                  <a:rPr lang="en-US" sz="2000" b="0">
                    <a:latin typeface="Calibri" panose="020F0502020204030204" charset="0"/>
                    <a:ea typeface="宋体" panose="02010600030101010101" pitchFamily="2" charset="-122"/>
                  </a:rPr>
                  <a:t>“</a:t>
                </a:r>
                <a:r>
                  <a:rPr lang="zh-CN" sz="2000" b="0">
                    <a:ea typeface="宋体" panose="02010600030101010101" pitchFamily="2" charset="-122"/>
                  </a:rPr>
                  <a:t>形式参数</a:t>
                </a:r>
                <a:r>
                  <a:rPr lang="en-US" sz="2000" b="0">
                    <a:latin typeface="Calibri" panose="020F0502020204030204" charset="0"/>
                    <a:ea typeface="宋体" panose="02010600030101010101" pitchFamily="2" charset="-122"/>
                  </a:rPr>
                  <a:t>”</a:t>
                </a:r>
                <a:r>
                  <a:rPr lang="zh-CN" sz="2000" b="0">
                    <a:ea typeface="宋体" panose="02010600030101010101" pitchFamily="2" charset="-122"/>
                  </a:rPr>
                  <a:t>（简称</a:t>
                </a:r>
                <a:r>
                  <a:rPr lang="en-US" sz="2000" b="0">
                    <a:latin typeface="Calibri" panose="020F0502020204030204" charset="0"/>
                    <a:ea typeface="宋体" panose="02010600030101010101" pitchFamily="2" charset="-122"/>
                  </a:rPr>
                  <a:t>“</a:t>
                </a:r>
                <a:r>
                  <a:rPr lang="zh-CN" sz="2000" b="0">
                    <a:ea typeface="宋体" panose="02010600030101010101" pitchFamily="2" charset="-122"/>
                  </a:rPr>
                  <a:t>形参</a:t>
                </a:r>
                <a:r>
                  <a:rPr lang="en-US" sz="2000" b="0">
                    <a:latin typeface="Calibri" panose="020F0502020204030204" charset="0"/>
                    <a:ea typeface="宋体" panose="02010600030101010101" pitchFamily="2" charset="-122"/>
                  </a:rPr>
                  <a:t>”</a:t>
                </a:r>
                <a:r>
                  <a:rPr lang="zh-CN" sz="2000" b="0">
                    <a:ea typeface="宋体" panose="02010600030101010101" pitchFamily="2" charset="-122"/>
                  </a:rPr>
                  <a:t>）或</a:t>
                </a:r>
                <a:r>
                  <a:rPr lang="en-US" sz="2000" b="0">
                    <a:latin typeface="Calibri" panose="020F0502020204030204" charset="0"/>
                    <a:ea typeface="宋体" panose="02010600030101010101" pitchFamily="2" charset="-122"/>
                  </a:rPr>
                  <a:t>“</a:t>
                </a:r>
                <a:r>
                  <a:rPr lang="zh-CN" sz="2000" b="0">
                    <a:ea typeface="宋体" panose="02010600030101010101" pitchFamily="2" charset="-122"/>
                  </a:rPr>
                  <a:t>虚拟参数</a:t>
                </a:r>
                <a:r>
                  <a:rPr lang="en-US" sz="2000" b="0">
                    <a:latin typeface="Calibri" panose="020F0502020204030204" charset="0"/>
                    <a:ea typeface="宋体" panose="02010600030101010101" pitchFamily="2" charset="-122"/>
                  </a:rPr>
                  <a:t>”</a:t>
                </a:r>
                <a:r>
                  <a:rPr lang="zh-CN" sz="2000" b="0">
                    <a:ea typeface="宋体" panose="02010600030101010101" pitchFamily="2" charset="-122"/>
                  </a:rPr>
                  <a:t>。</a:t>
                </a:r>
                <a:endParaRPr lang="en-US" sz="2000" b="0">
                  <a:latin typeface="Wingdings" panose="05000000000000000000" charset="0"/>
                  <a:ea typeface="宋体" panose="02010600030101010101" pitchFamily="2" charset="-122"/>
                </a:endParaRPr>
              </a:p>
              <a:p>
                <a:pPr marL="266700" indent="-266700"/>
                <a:r>
                  <a:rPr lang="en-US" sz="2000" b="0">
                    <a:latin typeface="Wingdings" panose="05000000000000000000" charset="0"/>
                    <a:ea typeface="宋体" panose="02010600030101010101" pitchFamily="2" charset="-122"/>
                  </a:rPr>
                  <a:t>Ø </a:t>
                </a:r>
                <a:r>
                  <a:rPr lang="zh-CN" sz="2000" b="0">
                    <a:ea typeface="宋体" panose="02010600030101010101" pitchFamily="2" charset="-122"/>
                  </a:rPr>
                  <a:t>在主调函数中调用一个函数时，函数名后面括号中的参数称为</a:t>
                </a:r>
                <a:r>
                  <a:rPr lang="en-US" sz="2000" b="0">
                    <a:latin typeface="Calibri" panose="020F0502020204030204" charset="0"/>
                    <a:ea typeface="宋体" panose="02010600030101010101" pitchFamily="2" charset="-122"/>
                  </a:rPr>
                  <a:t>“</a:t>
                </a:r>
                <a:r>
                  <a:rPr lang="zh-CN" sz="2000" b="0">
                    <a:ea typeface="宋体" panose="02010600030101010101" pitchFamily="2" charset="-122"/>
                  </a:rPr>
                  <a:t>实际参数</a:t>
                </a:r>
                <a:r>
                  <a:rPr lang="en-US" sz="2000" b="0">
                    <a:latin typeface="Calibri" panose="020F0502020204030204" charset="0"/>
                    <a:ea typeface="宋体" panose="02010600030101010101" pitchFamily="2" charset="-122"/>
                  </a:rPr>
                  <a:t>”</a:t>
                </a:r>
                <a:r>
                  <a:rPr lang="zh-CN" sz="2000" b="0">
                    <a:ea typeface="宋体" panose="02010600030101010101" pitchFamily="2" charset="-122"/>
                  </a:rPr>
                  <a:t>（简称</a:t>
                </a:r>
                <a:r>
                  <a:rPr lang="en-US" sz="2000" b="0">
                    <a:latin typeface="Calibri" panose="020F0502020204030204" charset="0"/>
                    <a:ea typeface="宋体" panose="02010600030101010101" pitchFamily="2" charset="-122"/>
                  </a:rPr>
                  <a:t>“</a:t>
                </a:r>
                <a:r>
                  <a:rPr lang="zh-CN" sz="2000" b="0">
                    <a:ea typeface="宋体" panose="02010600030101010101" pitchFamily="2" charset="-122"/>
                  </a:rPr>
                  <a:t>实参</a:t>
                </a:r>
                <a:r>
                  <a:rPr lang="en-US" sz="2000" b="0">
                    <a:latin typeface="Calibri" panose="020F0502020204030204" charset="0"/>
                    <a:ea typeface="宋体" panose="02010600030101010101" pitchFamily="2" charset="-122"/>
                  </a:rPr>
                  <a:t>”</a:t>
                </a:r>
                <a:r>
                  <a:rPr lang="zh-CN" sz="2000" b="0">
                    <a:ea typeface="宋体" panose="02010600030101010101" pitchFamily="2" charset="-122"/>
                  </a:rPr>
                  <a:t>）。 实际参数可以是</a:t>
                </a:r>
                <a:r>
                  <a:rPr lang="zh-CN" sz="2000" b="0">
                    <a:solidFill>
                      <a:srgbClr val="FF0000"/>
                    </a:solidFill>
                    <a:ea typeface="宋体" panose="02010600030101010101" pitchFamily="2" charset="-122"/>
                  </a:rPr>
                  <a:t>常量</a:t>
                </a:r>
                <a:r>
                  <a:rPr lang="zh-CN" sz="2000" b="0">
                    <a:ea typeface="宋体" panose="02010600030101010101" pitchFamily="2" charset="-122"/>
                  </a:rPr>
                  <a:t>、</a:t>
                </a:r>
                <a:r>
                  <a:rPr lang="zh-CN" sz="2000" b="0">
                    <a:solidFill>
                      <a:srgbClr val="FF0000"/>
                    </a:solidFill>
                    <a:ea typeface="宋体" panose="02010600030101010101" pitchFamily="2" charset="-122"/>
                  </a:rPr>
                  <a:t>变量</a:t>
                </a:r>
                <a:r>
                  <a:rPr lang="zh-CN" sz="2000" b="0">
                    <a:ea typeface="宋体" panose="02010600030101010101" pitchFamily="2" charset="-122"/>
                  </a:rPr>
                  <a:t>或</a:t>
                </a:r>
                <a:r>
                  <a:rPr lang="zh-CN" sz="2000" b="0">
                    <a:solidFill>
                      <a:srgbClr val="FF0000"/>
                    </a:solidFill>
                    <a:ea typeface="宋体" panose="02010600030101010101" pitchFamily="2" charset="-122"/>
                  </a:rPr>
                  <a:t>表达式</a:t>
                </a:r>
                <a:r>
                  <a:rPr lang="zh-CN" sz="2000" b="0">
                    <a:ea typeface="宋体" panose="02010600030101010101" pitchFamily="2" charset="-122"/>
                  </a:rPr>
                  <a:t>，但要求它们有</a:t>
                </a:r>
                <a:r>
                  <a:rPr lang="zh-CN" sz="2000" b="0">
                    <a:solidFill>
                      <a:srgbClr val="FF0000"/>
                    </a:solidFill>
                    <a:ea typeface="宋体" panose="02010600030101010101" pitchFamily="2" charset="-122"/>
                  </a:rPr>
                  <a:t>确定的值</a:t>
                </a:r>
                <a:r>
                  <a:rPr lang="zh-CN" sz="2000" b="0">
                    <a:ea typeface="宋体" panose="02010600030101010101" pitchFamily="2" charset="-122"/>
                  </a:rPr>
                  <a:t>。</a:t>
                </a:r>
                <a:endParaRPr lang="en-US" sz="2000" b="0">
                  <a:latin typeface="Wingdings" panose="05000000000000000000" charset="0"/>
                  <a:ea typeface="宋体" panose="02010600030101010101" pitchFamily="2" charset="-122"/>
                </a:endParaRPr>
              </a:p>
              <a:p>
                <a:pPr marL="266700" indent="-266700"/>
                <a:r>
                  <a:rPr lang="en-US" sz="2000" b="0">
                    <a:latin typeface="Wingdings" panose="05000000000000000000" charset="0"/>
                    <a:ea typeface="宋体" panose="02010600030101010101" pitchFamily="2" charset="-122"/>
                  </a:rPr>
                  <a:t>Ø </a:t>
                </a:r>
                <a:r>
                  <a:rPr lang="zh-CN" sz="2000" b="0">
                    <a:ea typeface="宋体" panose="02010600030101010101" pitchFamily="2" charset="-122"/>
                  </a:rPr>
                  <a:t>实参与形参的类型应相同或赋值兼容。赋值兼容是指实参与形参类型不同时能按不同类型数值的赋值</a:t>
                </a:r>
                <a:r>
                  <a:rPr lang="zh-CN" sz="2000" b="0">
                    <a:solidFill>
                      <a:srgbClr val="FF0000"/>
                    </a:solidFill>
                    <a:ea typeface="宋体" panose="02010600030101010101" pitchFamily="2" charset="-122"/>
                  </a:rPr>
                  <a:t>规则</a:t>
                </a:r>
                <a:r>
                  <a:rPr lang="zh-CN" sz="2000" b="0">
                    <a:ea typeface="宋体" panose="02010600030101010101" pitchFamily="2" charset="-122"/>
                  </a:rPr>
                  <a:t>进行转换。</a:t>
                </a:r>
                <a:endParaRPr lang="zh-CN" sz="2000" b="0">
                  <a:ea typeface="宋体" panose="02010600030101010101" pitchFamily="2" charset="-122"/>
                </a:endParaRPr>
              </a:p>
              <a:p>
                <a:pPr marL="266700" indent="-266700"/>
                <a:r>
                  <a:rPr lang="en-US" sz="2000" b="0">
                    <a:latin typeface="Wingdings" panose="05000000000000000000" charset="0"/>
                    <a:ea typeface="宋体" panose="02010600030101010101" pitchFamily="2" charset="-122"/>
                  </a:rPr>
                  <a:t> 例如：实参和形参的类型相同，都是</a:t>
                </a:r>
                <a14:m>
                  <m:oMath xmlns:m="http://schemas.openxmlformats.org/officeDocument/2006/math">
                    <m:r>
                      <a:rPr lang="en-US" sz="2000" b="0" i="1">
                        <a:latin typeface="Cambria Math" panose="02040503050406030204" pitchFamily="18" charset="0"/>
                        <a:ea typeface="宋体" panose="02010600030101010101" pitchFamily="2" charset="-122"/>
                        <a:cs typeface="Cambria Math" panose="02040503050406030204" pitchFamily="18" charset="0"/>
                      </a:rPr>
                      <m:t>𝑖𝑛𝑡</m:t>
                    </m:r>
                  </m:oMath>
                </a14:m>
                <a:r>
                  <a:rPr lang="en-US" sz="2000" b="0">
                    <a:latin typeface="Wingdings" panose="05000000000000000000" charset="0"/>
                    <a:ea typeface="宋体" panose="02010600030101010101" pitchFamily="2" charset="-122"/>
                  </a:rPr>
                  <a:t>类型，就是合法的，正确的。</a:t>
                </a:r>
                <a:endParaRPr lang="en-US" sz="2000" b="0">
                  <a:latin typeface="Wingdings" panose="05000000000000000000" charset="0"/>
                  <a:ea typeface="宋体" panose="02010600030101010101" pitchFamily="2" charset="-122"/>
                </a:endParaRPr>
              </a:p>
              <a:p>
                <a:pPr marL="266700" indent="-266700"/>
                <a:r>
                  <a:rPr lang="en-US" sz="2000" b="0">
                    <a:latin typeface="Wingdings" panose="05000000000000000000" charset="0"/>
                    <a:ea typeface="宋体" panose="02010600030101010101" pitchFamily="2" charset="-122"/>
                  </a:rPr>
                  <a:t> </a:t>
                </a:r>
                <a:r>
                  <a:rPr lang="en-US" sz="2000" b="0">
                    <a:solidFill>
                      <a:srgbClr val="FF0000"/>
                    </a:solidFill>
                    <a:latin typeface="Wingdings" panose="05000000000000000000" charset="0"/>
                    <a:ea typeface="宋体" panose="02010600030101010101" pitchFamily="2" charset="-122"/>
                  </a:rPr>
                  <a:t>如果实参</a:t>
                </a:r>
                <a14:m>
                  <m:oMath xmlns:m="http://schemas.openxmlformats.org/officeDocument/2006/math">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𝑎</m:t>
                    </m:r>
                  </m:oMath>
                </a14:m>
                <a:r>
                  <a:rPr lang="en-US" sz="2000" b="0">
                    <a:solidFill>
                      <a:srgbClr val="FF0000"/>
                    </a:solidFill>
                    <a:latin typeface="Wingdings" panose="05000000000000000000" charset="0"/>
                    <a:ea typeface="宋体" panose="02010600030101010101" pitchFamily="2" charset="-122"/>
                  </a:rPr>
                  <a:t>是</a:t>
                </a:r>
                <a14:m>
                  <m:oMath xmlns:m="http://schemas.openxmlformats.org/officeDocument/2006/math">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𝑓𝑙𝑜𝑎𝑡</m:t>
                    </m:r>
                  </m:oMath>
                </a14:m>
                <a:r>
                  <a:rPr lang="en-US" sz="2000" b="0">
                    <a:solidFill>
                      <a:srgbClr val="FF0000"/>
                    </a:solidFill>
                    <a:latin typeface="Wingdings" panose="05000000000000000000" charset="0"/>
                    <a:ea typeface="宋体" panose="02010600030101010101" pitchFamily="2" charset="-122"/>
                  </a:rPr>
                  <a:t>型变量，为</a:t>
                </a:r>
                <a14:m>
                  <m:oMath xmlns:m="http://schemas.openxmlformats.org/officeDocument/2006/math">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3</m:t>
                    </m:r>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m:t>
                    </m:r>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5</m:t>
                    </m:r>
                  </m:oMath>
                </a14:m>
                <a:r>
                  <a:rPr lang="en-US" sz="2000" b="0">
                    <a:solidFill>
                      <a:srgbClr val="FF0000"/>
                    </a:solidFill>
                    <a:latin typeface="Wingdings" panose="05000000000000000000" charset="0"/>
                    <a:ea typeface="宋体" panose="02010600030101010101" pitchFamily="2" charset="-122"/>
                  </a:rPr>
                  <a:t>，形参</a:t>
                </a:r>
                <a14:m>
                  <m:oMath xmlns:m="http://schemas.openxmlformats.org/officeDocument/2006/math">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𝑥</m:t>
                    </m:r>
                  </m:oMath>
                </a14:m>
                <a:r>
                  <a:rPr lang="en-US" sz="2000" b="0">
                    <a:solidFill>
                      <a:srgbClr val="FF0000"/>
                    </a:solidFill>
                    <a:latin typeface="Wingdings" panose="05000000000000000000" charset="0"/>
                    <a:ea typeface="宋体" panose="02010600030101010101" pitchFamily="2" charset="-122"/>
                  </a:rPr>
                  <a:t>是</a:t>
                </a:r>
                <a14:m>
                  <m:oMath xmlns:m="http://schemas.openxmlformats.org/officeDocument/2006/math">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𝑖𝑛𝑡</m:t>
                    </m:r>
                  </m:oMath>
                </a14:m>
                <a:r>
                  <a:rPr lang="en-US" sz="2000" b="0">
                    <a:solidFill>
                      <a:srgbClr val="FF0000"/>
                    </a:solidFill>
                    <a:latin typeface="Wingdings" panose="05000000000000000000" charset="0"/>
                    <a:ea typeface="宋体" panose="02010600030101010101" pitchFamily="2" charset="-122"/>
                  </a:rPr>
                  <a:t>型变量，则在传递时先选择将实数</a:t>
                </a:r>
                <a14:m>
                  <m:oMath xmlns:m="http://schemas.openxmlformats.org/officeDocument/2006/math">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3</m:t>
                    </m:r>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m:t>
                    </m:r>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5</m:t>
                    </m:r>
                  </m:oMath>
                </a14:m>
                <a:r>
                  <a:rPr lang="en-US" sz="2000" b="0">
                    <a:solidFill>
                      <a:srgbClr val="FF0000"/>
                    </a:solidFill>
                    <a:latin typeface="Wingdings" panose="05000000000000000000" charset="0"/>
                    <a:ea typeface="宋体" panose="02010600030101010101" pitchFamily="2" charset="-122"/>
                  </a:rPr>
                  <a:t>转化成整数</a:t>
                </a:r>
                <a14:m>
                  <m:oMath xmlns:m="http://schemas.openxmlformats.org/officeDocument/2006/math">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3</m:t>
                    </m:r>
                  </m:oMath>
                </a14:m>
                <a:r>
                  <a:rPr lang="en-US" sz="2000" b="0">
                    <a:solidFill>
                      <a:srgbClr val="FF0000"/>
                    </a:solidFill>
                    <a:latin typeface="Wingdings" panose="05000000000000000000" charset="0"/>
                    <a:ea typeface="宋体" panose="02010600030101010101" pitchFamily="2" charset="-122"/>
                  </a:rPr>
                  <a:t>，然后送到形参</a:t>
                </a:r>
                <a14:m>
                  <m:oMath xmlns:m="http://schemas.openxmlformats.org/officeDocument/2006/math">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𝑥</m:t>
                    </m:r>
                  </m:oMath>
                </a14:m>
                <a:r>
                  <a:rPr lang="en-US" sz="2000" b="0">
                    <a:solidFill>
                      <a:srgbClr val="FF0000"/>
                    </a:solidFill>
                    <a:latin typeface="Wingdings" panose="05000000000000000000" charset="0"/>
                    <a:ea typeface="宋体" panose="02010600030101010101" pitchFamily="2" charset="-122"/>
                  </a:rPr>
                  <a:t>。字符型和</a:t>
                </a:r>
                <a14:m>
                  <m:oMath xmlns:m="http://schemas.openxmlformats.org/officeDocument/2006/math">
                    <m:r>
                      <a:rPr lang="en-US" sz="2000" b="0" i="1">
                        <a:solidFill>
                          <a:srgbClr val="FF0000"/>
                        </a:solidFill>
                        <a:latin typeface="Cambria Math" panose="02040503050406030204" pitchFamily="18" charset="0"/>
                        <a:ea typeface="宋体" panose="02010600030101010101" pitchFamily="2" charset="-122"/>
                        <a:cs typeface="Cambria Math" panose="02040503050406030204" pitchFamily="18" charset="0"/>
                      </a:rPr>
                      <m:t>𝑖𝑛𝑡</m:t>
                    </m:r>
                  </m:oMath>
                </a14:m>
                <a:r>
                  <a:rPr lang="en-US" sz="2000" b="0">
                    <a:solidFill>
                      <a:srgbClr val="FF0000"/>
                    </a:solidFill>
                    <a:latin typeface="Wingdings" panose="05000000000000000000" charset="0"/>
                    <a:ea typeface="宋体" panose="02010600030101010101" pitchFamily="2" charset="-122"/>
                  </a:rPr>
                  <a:t>型也是可以互通的。</a:t>
                </a:r>
                <a:endParaRPr lang="en-US" sz="2000" b="0">
                  <a:latin typeface="Wingdings" panose="05000000000000000000" charset="0"/>
                  <a:ea typeface="宋体" panose="02010600030101010101" pitchFamily="2" charset="-122"/>
                </a:endParaRPr>
              </a:p>
              <a:p>
                <a:pPr marL="266700" indent="-266700"/>
                <a:r>
                  <a:rPr lang="en-US" sz="2000" b="0">
                    <a:latin typeface="Wingdings" panose="05000000000000000000" charset="0"/>
                    <a:ea typeface="宋体" panose="02010600030101010101" pitchFamily="2" charset="-122"/>
                  </a:rPr>
                  <a:t> 也就是我们允许，类型不一定要相同的，那就按照值传递的规律进行。</a:t>
                </a:r>
                <a:endParaRPr lang="en-US" sz="2000" b="0">
                  <a:latin typeface="Wingdings" panose="05000000000000000000" charset="0"/>
                  <a:ea typeface="宋体" panose="02010600030101010101" pitchFamily="2" charset="-122"/>
                </a:endParaRPr>
              </a:p>
              <a:p>
                <a:pPr marL="266700" indent="-266700"/>
                <a:r>
                  <a:rPr lang="en-US" sz="2000" b="0">
                    <a:latin typeface="Wingdings" panose="05000000000000000000" charset="0"/>
                    <a:ea typeface="宋体" panose="02010600030101010101" pitchFamily="2" charset="-122"/>
                  </a:rPr>
                  <a:t>Ø </a:t>
                </a:r>
                <a:r>
                  <a:rPr lang="zh-CN" sz="2000" b="0">
                    <a:ea typeface="宋体" panose="02010600030101010101" pitchFamily="2" charset="-122"/>
                  </a:rPr>
                  <a:t>调用结束，形参单元被释放。注意</a:t>
                </a:r>
                <a:r>
                  <a:rPr lang="en-US" sz="2000" b="0">
                    <a:latin typeface="Calibri" panose="020F0502020204030204" charset="0"/>
                    <a:ea typeface="宋体" panose="02010600030101010101" pitchFamily="2" charset="-122"/>
                    <a:cs typeface="Times New Roman" panose="02020603050405020304" charset="0"/>
                  </a:rPr>
                  <a:t>: </a:t>
                </a:r>
                <a:r>
                  <a:rPr lang="zh-CN" sz="2000" b="0">
                    <a:ea typeface="宋体" panose="02010600030101010101" pitchFamily="2" charset="-122"/>
                  </a:rPr>
                  <a:t>实参单元仍保留并维持原值，没有改变。</a:t>
                </a:r>
                <a:endParaRPr lang="en-US" sz="2000" b="0">
                  <a:latin typeface="Wingdings" panose="05000000000000000000" charset="0"/>
                  <a:ea typeface="宋体" panose="02010600030101010101" pitchFamily="2" charset="-122"/>
                </a:endParaRPr>
              </a:p>
              <a:p>
                <a:pPr marL="266700" indent="-266700"/>
                <a:r>
                  <a:rPr lang="en-US" sz="2000" b="0">
                    <a:latin typeface="Wingdings" panose="05000000000000000000" charset="0"/>
                    <a:ea typeface="宋体" panose="02010600030101010101" pitchFamily="2" charset="-122"/>
                  </a:rPr>
                  <a:t>Ø </a:t>
                </a:r>
                <a:r>
                  <a:rPr lang="zh-CN" sz="2000" b="0">
                    <a:ea typeface="宋体" panose="02010600030101010101" pitchFamily="2" charset="-122"/>
                  </a:rPr>
                  <a:t>在定义函数中指定的形参，在未出现函数调用时，它们并不占内存中的存储单元。在发生函数调用时，函数的形参才被临时分配内存单元。</a:t>
                </a:r>
                <a:endParaRPr lang="zh-CN" sz="2000" b="0">
                  <a:ea typeface="宋体" panose="02010600030101010101" pitchFamily="2" charset="-122"/>
                </a:endParaRPr>
              </a:p>
              <a:p>
                <a:pPr marL="266700" indent="-266700"/>
                <a:r>
                  <a:rPr lang="en-US" sz="2000">
                    <a:latin typeface="Wingdings" panose="05000000000000000000" charset="0"/>
                    <a:ea typeface="宋体" panose="02010600030101010101" pitchFamily="2" charset="-122"/>
                    <a:sym typeface="+mn-ea"/>
                  </a:rPr>
                  <a:t> Ø </a:t>
                </a:r>
                <a:r>
                  <a:rPr lang="zh-CN" altLang="en-US" sz="2000" b="0">
                    <a:ea typeface="宋体" panose="02010600030101010101" pitchFamily="2" charset="-122"/>
                  </a:rPr>
                  <a:t>实参向形参的数据传递是</a:t>
                </a:r>
                <a:r>
                  <a:rPr lang="zh-CN" altLang="en-US" sz="2000" b="0">
                    <a:solidFill>
                      <a:srgbClr val="FF0000"/>
                    </a:solidFill>
                    <a:ea typeface="宋体" panose="02010600030101010101" pitchFamily="2" charset="-122"/>
                  </a:rPr>
                  <a:t>“值传递”</a:t>
                </a:r>
                <a:r>
                  <a:rPr lang="zh-CN" altLang="en-US" sz="2000" b="0">
                    <a:ea typeface="宋体" panose="02010600030101010101" pitchFamily="2" charset="-122"/>
                  </a:rPr>
                  <a:t>，</a:t>
                </a:r>
                <a:r>
                  <a:rPr lang="zh-CN" altLang="en-US" sz="2000" b="0">
                    <a:solidFill>
                      <a:srgbClr val="FF0000"/>
                    </a:solidFill>
                    <a:ea typeface="宋体" panose="02010600030101010101" pitchFamily="2" charset="-122"/>
                  </a:rPr>
                  <a:t>单向传递</a:t>
                </a:r>
                <a:r>
                  <a:rPr lang="zh-CN" altLang="en-US" sz="2000" b="0">
                    <a:ea typeface="宋体" panose="02010600030101010101" pitchFamily="2" charset="-122"/>
                  </a:rPr>
                  <a:t>，只能由</a:t>
                </a:r>
                <a:r>
                  <a:rPr lang="zh-CN" altLang="en-US" sz="2000" b="0">
                    <a:solidFill>
                      <a:srgbClr val="FF0000"/>
                    </a:solidFill>
                    <a:ea typeface="宋体" panose="02010600030101010101" pitchFamily="2" charset="-122"/>
                  </a:rPr>
                  <a:t>实参传向形参</a:t>
                </a:r>
                <a:r>
                  <a:rPr lang="zh-CN" altLang="en-US" sz="2000" b="0">
                    <a:ea typeface="宋体" panose="02010600030101010101" pitchFamily="2" charset="-122"/>
                  </a:rPr>
                  <a:t>，而不能由形参传给实参。</a:t>
                </a:r>
                <a:r>
                  <a:rPr lang="zh-CN" altLang="en-US" sz="2000" b="0">
                    <a:solidFill>
                      <a:srgbClr val="FF0000"/>
                    </a:solidFill>
                    <a:ea typeface="宋体" panose="02010600030101010101" pitchFamily="2" charset="-122"/>
                  </a:rPr>
                  <a:t>实参和形参在内存中占有不同的存储单元</a:t>
                </a:r>
                <a:r>
                  <a:rPr lang="zh-CN" altLang="en-US" sz="2000" b="0">
                    <a:ea typeface="宋体" panose="02010600030101010101" pitchFamily="2" charset="-122"/>
                  </a:rPr>
                  <a:t>，</a:t>
                </a:r>
                <a:r>
                  <a:rPr lang="zh-CN" altLang="en-US" sz="2000" b="0">
                    <a:solidFill>
                      <a:srgbClr val="FF0000"/>
                    </a:solidFill>
                    <a:ea typeface="宋体" panose="02010600030101010101" pitchFamily="2" charset="-122"/>
                  </a:rPr>
                  <a:t>实参无法得到形参的值。</a:t>
                </a:r>
                <a:endParaRPr lang="zh-CN" altLang="en-US" sz="2000" b="0">
                  <a:solidFill>
                    <a:srgbClr val="FF0000"/>
                  </a:solidFill>
                  <a:ea typeface="宋体" panose="02010600030101010101" pitchFamily="2" charset="-122"/>
                </a:endParaRPr>
              </a:p>
            </p:txBody>
          </p:sp>
        </mc:Choice>
        <mc:Fallback>
          <p:sp>
            <p:nvSpPr>
              <p:cNvPr id="100" name="文本框 99"/>
              <p:cNvSpPr txBox="1">
                <a:spLocks noRot="1" noChangeAspect="1" noMove="1" noResize="1" noEditPoints="1" noAdjustHandles="1" noChangeArrowheads="1" noChangeShapeType="1" noTextEdit="1"/>
              </p:cNvSpPr>
              <p:nvPr/>
            </p:nvSpPr>
            <p:spPr>
              <a:xfrm>
                <a:off x="1553210" y="957580"/>
                <a:ext cx="9086215" cy="6370955"/>
              </a:xfrm>
              <a:prstGeom prst="rect">
                <a:avLst/>
              </a:prstGeom>
              <a:blipFill rotWithShape="1">
                <a:blip r:embed="rId1"/>
                <a:stretch>
                  <a:fillRect/>
                </a:stretch>
              </a:blipFill>
              <a:ln w="9525">
                <a:noFill/>
              </a:ln>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04</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4888230" cy="706755"/>
            <a:chOff x="472997" y="320031"/>
            <a:chExt cx="488823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411734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函数的返回值</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2233930" y="2208530"/>
            <a:ext cx="7724140" cy="2553335"/>
          </a:xfrm>
          <a:prstGeom prst="rect">
            <a:avLst/>
          </a:prstGeom>
          <a:noFill/>
          <a:ln w="9525">
            <a:noFill/>
          </a:ln>
        </p:spPr>
        <p:txBody>
          <a:bodyPr wrap="square">
            <a:spAutoFit/>
          </a:bodyPr>
          <a:lstStyle/>
          <a:p>
            <a:pPr indent="0"/>
            <a:endParaRPr lang="zh-CN" sz="3200" b="0">
              <a:ea typeface="宋体" panose="02010600030101010101" pitchFamily="2" charset="-122"/>
            </a:endParaRPr>
          </a:p>
          <a:p>
            <a:pPr indent="0"/>
            <a:r>
              <a:rPr lang="zh-CN" sz="3200" b="0">
                <a:ea typeface="宋体" panose="02010600030101010101" pitchFamily="2" charset="-122"/>
              </a:rPr>
              <a:t>函数的返回值是通过函数中的</a:t>
            </a:r>
            <a:r>
              <a:rPr lang="en-US" sz="3200" b="0">
                <a:latin typeface="Calibri" panose="020F0502020204030204" charset="0"/>
                <a:ea typeface="宋体" panose="02010600030101010101" pitchFamily="2" charset="-122"/>
                <a:cs typeface="Times New Roman" panose="02020603050405020304" charset="0"/>
              </a:rPr>
              <a:t>return</a:t>
            </a:r>
            <a:r>
              <a:rPr lang="zh-CN" sz="3200" b="0">
                <a:ea typeface="宋体" panose="02010600030101010101" pitchFamily="2" charset="-122"/>
              </a:rPr>
              <a:t>语句获得的。</a:t>
            </a:r>
            <a:endParaRPr lang="zh-CN" sz="3200" b="0">
              <a:ea typeface="宋体" panose="02010600030101010101" pitchFamily="2" charset="-122"/>
            </a:endParaRPr>
          </a:p>
          <a:p>
            <a:pPr indent="0"/>
            <a:r>
              <a:rPr lang="zh-CN" sz="3200" b="0">
                <a:ea typeface="宋体" panose="02010600030101010101" pitchFamily="2" charset="-122"/>
              </a:rPr>
              <a:t>对于不带回值的函数，应当用定义函数为</a:t>
            </a:r>
            <a:r>
              <a:rPr lang="en-US" sz="3200" b="0">
                <a:latin typeface="Calibri" panose="020F0502020204030204" charset="0"/>
                <a:ea typeface="宋体" panose="02010600030101010101" pitchFamily="2" charset="-122"/>
              </a:rPr>
              <a:t>“void</a:t>
            </a:r>
            <a:r>
              <a:rPr lang="zh-CN" sz="3200" b="0">
                <a:ea typeface="宋体" panose="02010600030101010101" pitchFamily="2" charset="-122"/>
              </a:rPr>
              <a:t>类型</a:t>
            </a:r>
            <a:r>
              <a:rPr lang="en-US" sz="3200" b="0">
                <a:latin typeface="Calibri" panose="020F0502020204030204" charset="0"/>
                <a:ea typeface="宋体" panose="02010600030101010101" pitchFamily="2" charset="-122"/>
              </a:rPr>
              <a:t>”</a:t>
            </a:r>
            <a:endParaRPr lang="en-US" altLang="en-US" sz="3200" b="0">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05</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05</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函数的声明</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1862455" y="1058545"/>
            <a:ext cx="8467090" cy="5631180"/>
          </a:xfrm>
          <a:prstGeom prst="rect">
            <a:avLst/>
          </a:prstGeom>
          <a:noFill/>
          <a:ln w="9525">
            <a:noFill/>
          </a:ln>
        </p:spPr>
        <p:txBody>
          <a:bodyPr wrap="square">
            <a:spAutoFit/>
          </a:bodyPr>
          <a:lstStyle/>
          <a:p>
            <a:pPr indent="0"/>
            <a:r>
              <a:rPr lang="en-US" altLang="zh-CN" sz="2400" b="0">
                <a:latin typeface="Calibri" panose="020F0502020204030204" charset="0"/>
                <a:ea typeface="宋体" panose="02010600030101010101" pitchFamily="2" charset="-122"/>
              </a:rPr>
              <a:t>                                               </a:t>
            </a:r>
            <a:r>
              <a:rPr lang="zh-CN" sz="2400" b="0">
                <a:latin typeface="Calibri" panose="020F0502020204030204" charset="0"/>
                <a:ea typeface="宋体" panose="02010600030101010101" pitchFamily="2" charset="-122"/>
              </a:rPr>
              <a:t>函数的声明</a:t>
            </a:r>
            <a:endParaRPr lang="en-US" sz="2400" b="0">
              <a:latin typeface="Wingdings" panose="05000000000000000000" charset="0"/>
              <a:ea typeface="宋体" panose="02010600030101010101" pitchFamily="2" charset="-122"/>
            </a:endParaRPr>
          </a:p>
          <a:p>
            <a:pPr indent="0"/>
            <a:r>
              <a:rPr lang="en-US" sz="2400" b="0">
                <a:latin typeface="Wingdings" panose="05000000000000000000" charset="0"/>
                <a:ea typeface="宋体" panose="02010600030101010101" pitchFamily="2" charset="-122"/>
              </a:rPr>
              <a:t>Ø </a:t>
            </a:r>
            <a:r>
              <a:rPr lang="zh-CN" sz="2400" b="0">
                <a:ea typeface="宋体" panose="02010600030101010101" pitchFamily="2" charset="-122"/>
              </a:rPr>
              <a:t>首先被调用的函数</a:t>
            </a:r>
            <a:r>
              <a:rPr lang="zh-CN" sz="2400" b="0">
                <a:solidFill>
                  <a:srgbClr val="FF0000"/>
                </a:solidFill>
                <a:ea typeface="宋体" panose="02010600030101010101" pitchFamily="2" charset="-122"/>
              </a:rPr>
              <a:t>必须是已经定义的函数</a:t>
            </a:r>
            <a:r>
              <a:rPr lang="zh-CN" sz="2400" b="0">
                <a:ea typeface="宋体" panose="02010600030101010101" pitchFamily="2" charset="-122"/>
              </a:rPr>
              <a:t>（是库函数或用户自己定义的函数）</a:t>
            </a:r>
            <a:endParaRPr lang="en-US" sz="2400" b="0">
              <a:latin typeface="Wingdings" panose="05000000000000000000" charset="0"/>
              <a:ea typeface="宋体" panose="02010600030101010101" pitchFamily="2" charset="-122"/>
            </a:endParaRPr>
          </a:p>
          <a:p>
            <a:pPr indent="0"/>
            <a:r>
              <a:rPr lang="en-US" sz="2400" b="0">
                <a:latin typeface="Wingdings" panose="05000000000000000000" charset="0"/>
                <a:ea typeface="宋体" panose="02010600030101010101" pitchFamily="2" charset="-122"/>
              </a:rPr>
              <a:t>Ø </a:t>
            </a:r>
            <a:r>
              <a:rPr lang="zh-CN" sz="2400" b="0">
                <a:ea typeface="宋体" panose="02010600030101010101" pitchFamily="2" charset="-122"/>
              </a:rPr>
              <a:t>如果使用库函数，应该在本文件开头用</a:t>
            </a:r>
            <a:r>
              <a:rPr lang="en-US" sz="2400" b="0">
                <a:latin typeface="Calibri" panose="020F0502020204030204" charset="0"/>
                <a:ea typeface="宋体" panose="02010600030101010101" pitchFamily="2" charset="-122"/>
                <a:cs typeface="Times New Roman" panose="02020603050405020304" charset="0"/>
              </a:rPr>
              <a:t>#include</a:t>
            </a:r>
            <a:r>
              <a:rPr lang="zh-CN" sz="2400" b="0">
                <a:ea typeface="宋体" panose="02010600030101010101" pitchFamily="2" charset="-122"/>
              </a:rPr>
              <a:t>指令将调用有关库函数时所需用到的信息</a:t>
            </a:r>
            <a:r>
              <a:rPr lang="en-US" sz="2400" b="0">
                <a:latin typeface="Calibri" panose="020F0502020204030204" charset="0"/>
                <a:ea typeface="宋体" panose="02010600030101010101" pitchFamily="2" charset="-122"/>
              </a:rPr>
              <a:t>“</a:t>
            </a:r>
            <a:r>
              <a:rPr lang="zh-CN" sz="2400" b="0">
                <a:ea typeface="宋体" panose="02010600030101010101" pitchFamily="2" charset="-122"/>
              </a:rPr>
              <a:t>包含</a:t>
            </a:r>
            <a:r>
              <a:rPr lang="en-US" sz="2400" b="0">
                <a:latin typeface="Calibri" panose="020F0502020204030204" charset="0"/>
                <a:ea typeface="宋体" panose="02010600030101010101" pitchFamily="2" charset="-122"/>
              </a:rPr>
              <a:t>”</a:t>
            </a:r>
            <a:r>
              <a:rPr lang="zh-CN" sz="2400" b="0">
                <a:ea typeface="宋体" panose="02010600030101010101" pitchFamily="2" charset="-122"/>
              </a:rPr>
              <a:t>到本文件中来。</a:t>
            </a:r>
            <a:endParaRPr lang="en-US" sz="2400" b="0">
              <a:latin typeface="Wingdings" panose="05000000000000000000" charset="0"/>
              <a:ea typeface="宋体" panose="02010600030101010101" pitchFamily="2" charset="-122"/>
            </a:endParaRPr>
          </a:p>
          <a:p>
            <a:pPr indent="0"/>
            <a:r>
              <a:rPr lang="en-US" sz="2400" b="0">
                <a:latin typeface="Wingdings" panose="05000000000000000000" charset="0"/>
                <a:ea typeface="宋体" panose="02010600030101010101" pitchFamily="2" charset="-122"/>
              </a:rPr>
              <a:t>Ø </a:t>
            </a:r>
            <a:r>
              <a:rPr lang="zh-CN" sz="2400" b="0">
                <a:ea typeface="宋体" panose="02010600030101010101" pitchFamily="2" charset="-122"/>
              </a:rPr>
              <a:t>如果使用用户自己定义的函数，</a:t>
            </a:r>
            <a:r>
              <a:rPr lang="zh-CN" sz="2400" b="0">
                <a:solidFill>
                  <a:srgbClr val="FF0000"/>
                </a:solidFill>
                <a:ea typeface="宋体" panose="02010600030101010101" pitchFamily="2" charset="-122"/>
              </a:rPr>
              <a:t>而该函数的位置在调用它的函数（即主调函数）的后面</a:t>
            </a:r>
            <a:r>
              <a:rPr lang="zh-CN" sz="2400" b="0">
                <a:ea typeface="宋体" panose="02010600030101010101" pitchFamily="2" charset="-122"/>
              </a:rPr>
              <a:t>（在同一个文件中，应该在主调函数中对被调用的函数作声明</a:t>
            </a:r>
            <a:r>
              <a:rPr lang="en-US" sz="2400" b="0">
                <a:latin typeface="Calibri" panose="020F0502020204030204" charset="0"/>
                <a:ea typeface="宋体" panose="02010600030101010101" pitchFamily="2" charset="-122"/>
                <a:cs typeface="Times New Roman" panose="02020603050405020304" charset="0"/>
              </a:rPr>
              <a:t>(declaration)</a:t>
            </a:r>
            <a:r>
              <a:rPr lang="zh-CN" sz="2400" b="0">
                <a:ea typeface="宋体" panose="02010600030101010101" pitchFamily="2" charset="-122"/>
              </a:rPr>
              <a:t>。声明的作用是把函数名、函数参数的个数和参数类型等信息通知编译系统，以便在遇到函数调用时，编译系统能正确识别函数并检查调用是否合法。</a:t>
            </a:r>
            <a:endParaRPr lang="en-US" sz="2400" b="0">
              <a:latin typeface="Wingdings" panose="05000000000000000000" charset="0"/>
              <a:ea typeface="宋体" panose="02010600030101010101" pitchFamily="2" charset="-122"/>
            </a:endParaRPr>
          </a:p>
          <a:p>
            <a:pPr indent="0"/>
            <a:r>
              <a:rPr lang="en-US" sz="2400" b="0">
                <a:latin typeface="Wingdings" panose="05000000000000000000" charset="0"/>
                <a:ea typeface="宋体" panose="02010600030101010101" pitchFamily="2" charset="-122"/>
              </a:rPr>
              <a:t>Ø </a:t>
            </a:r>
            <a:r>
              <a:rPr lang="zh-CN" sz="2400" b="0">
                <a:ea typeface="宋体" panose="02010600030101010101" pitchFamily="2" charset="-122"/>
              </a:rPr>
              <a:t>在</a:t>
            </a:r>
            <a:r>
              <a:rPr lang="zh-CN" sz="2400" b="0">
                <a:solidFill>
                  <a:srgbClr val="FF0000"/>
                </a:solidFill>
                <a:ea typeface="宋体" panose="02010600030101010101" pitchFamily="2" charset="-122"/>
              </a:rPr>
              <a:t>函数声明中的形参名可以省写，而只写形参的类型</a:t>
            </a:r>
            <a:r>
              <a:rPr lang="zh-CN" sz="2400" b="0">
                <a:ea typeface="宋体" panose="02010600030101010101" pitchFamily="2" charset="-122"/>
              </a:rPr>
              <a:t>。</a:t>
            </a:r>
            <a:endParaRPr lang="en-US" sz="2400" b="0">
              <a:latin typeface="Wingdings" panose="05000000000000000000" charset="0"/>
              <a:ea typeface="宋体" panose="02010600030101010101" pitchFamily="2" charset="-122"/>
            </a:endParaRPr>
          </a:p>
          <a:p>
            <a:pPr indent="0"/>
            <a:r>
              <a:rPr lang="en-US" sz="2400" b="0">
                <a:latin typeface="Wingdings" panose="05000000000000000000" charset="0"/>
                <a:ea typeface="宋体" panose="02010600030101010101" pitchFamily="2" charset="-122"/>
              </a:rPr>
              <a:t>Ø </a:t>
            </a:r>
            <a:r>
              <a:rPr lang="zh-CN" sz="2400" b="0">
                <a:ea typeface="宋体" panose="02010600030101010101" pitchFamily="2" charset="-122"/>
              </a:rPr>
              <a:t>如果已在</a:t>
            </a:r>
            <a:r>
              <a:rPr lang="zh-CN" sz="2400" b="0">
                <a:solidFill>
                  <a:srgbClr val="FF0000"/>
                </a:solidFill>
                <a:ea typeface="宋体" panose="02010600030101010101" pitchFamily="2" charset="-122"/>
              </a:rPr>
              <a:t>文件的开头</a:t>
            </a:r>
            <a:r>
              <a:rPr lang="en-US" sz="2400" b="0">
                <a:solidFill>
                  <a:srgbClr val="FF0000"/>
                </a:solidFill>
                <a:latin typeface="Calibri" panose="020F0502020204030204" charset="0"/>
                <a:ea typeface="宋体" panose="02010600030101010101" pitchFamily="2" charset="-122"/>
                <a:cs typeface="Times New Roman" panose="02020603050405020304" charset="0"/>
              </a:rPr>
              <a:t>(</a:t>
            </a:r>
            <a:r>
              <a:rPr lang="zh-CN" sz="2400" b="0">
                <a:solidFill>
                  <a:srgbClr val="FF0000"/>
                </a:solidFill>
                <a:ea typeface="宋体" panose="02010600030101010101" pitchFamily="2" charset="-122"/>
              </a:rPr>
              <a:t>在所有函数之前</a:t>
            </a:r>
            <a:r>
              <a:rPr lang="en-US" sz="2400" b="0">
                <a:solidFill>
                  <a:srgbClr val="FF0000"/>
                </a:solidFill>
                <a:latin typeface="Calibri" panose="020F0502020204030204" charset="0"/>
                <a:ea typeface="宋体" panose="02010600030101010101" pitchFamily="2" charset="-122"/>
              </a:rPr>
              <a:t>)</a:t>
            </a:r>
            <a:r>
              <a:rPr lang="zh-CN" sz="2400" b="0">
                <a:ea typeface="宋体" panose="02010600030101010101" pitchFamily="2" charset="-122"/>
              </a:rPr>
              <a:t>，已对本文件中所调用的函数进行了声明，则在各函数中</a:t>
            </a:r>
            <a:r>
              <a:rPr lang="zh-CN" sz="2400" b="0">
                <a:solidFill>
                  <a:srgbClr val="FF0000"/>
                </a:solidFill>
                <a:ea typeface="宋体" panose="02010600030101010101" pitchFamily="2" charset="-122"/>
              </a:rPr>
              <a:t>不必对其所调用的函数再作声明。</a:t>
            </a:r>
            <a:endParaRPr lang="zh-CN" altLang="en-US" sz="2400" b="0">
              <a:solidFill>
                <a:srgbClr val="FF0000"/>
              </a:solidFill>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06</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6181090" cy="706755"/>
            <a:chOff x="472997" y="320031"/>
            <a:chExt cx="618109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06</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54102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数组作为函数参数</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2680335" y="1252855"/>
            <a:ext cx="6830695" cy="5323205"/>
          </a:xfrm>
          <a:prstGeom prst="rect">
            <a:avLst/>
          </a:prstGeom>
          <a:noFill/>
          <a:ln w="9525">
            <a:noFill/>
          </a:ln>
        </p:spPr>
        <p:txBody>
          <a:bodyPr wrap="square">
            <a:spAutoFit/>
          </a:bodyPr>
          <a:lstStyle/>
          <a:p>
            <a:pPr indent="0"/>
            <a:r>
              <a:rPr lang="zh-CN" sz="2000" b="0">
                <a:ea typeface="宋体" panose="02010600030101010101" pitchFamily="2" charset="-122"/>
              </a:rPr>
              <a:t>一</a:t>
            </a:r>
            <a:r>
              <a:rPr lang="en-US" altLang="zh-CN" sz="2000" b="0">
                <a:ea typeface="宋体" panose="02010600030101010101" pitchFamily="2" charset="-122"/>
              </a:rPr>
              <a:t>.</a:t>
            </a:r>
            <a:r>
              <a:rPr lang="zh-CN" sz="2000" b="0">
                <a:ea typeface="宋体" panose="02010600030101010101" pitchFamily="2" charset="-122"/>
              </a:rPr>
              <a:t>在用</a:t>
            </a:r>
            <a:r>
              <a:rPr lang="zh-CN" sz="2000" b="0">
                <a:solidFill>
                  <a:srgbClr val="FF0000"/>
                </a:solidFill>
                <a:ea typeface="宋体" panose="02010600030101010101" pitchFamily="2" charset="-122"/>
              </a:rPr>
              <a:t>数组元素作函数实参时</a:t>
            </a:r>
            <a:r>
              <a:rPr lang="zh-CN" sz="2000" b="0">
                <a:ea typeface="宋体" panose="02010600030101010101" pitchFamily="2" charset="-122"/>
              </a:rPr>
              <a:t>，把实参的值传给形参，是</a:t>
            </a:r>
            <a:r>
              <a:rPr lang="en-US" sz="2000" b="0">
                <a:latin typeface="Calibri" panose="020F0502020204030204" charset="0"/>
                <a:ea typeface="宋体" panose="02010600030101010101" pitchFamily="2" charset="-122"/>
              </a:rPr>
              <a:t>“</a:t>
            </a:r>
            <a:r>
              <a:rPr lang="zh-CN" sz="2000" b="0">
                <a:solidFill>
                  <a:srgbClr val="FF0000"/>
                </a:solidFill>
                <a:ea typeface="宋体" panose="02010600030101010101" pitchFamily="2" charset="-122"/>
              </a:rPr>
              <a:t>值传递</a:t>
            </a:r>
            <a:r>
              <a:rPr lang="en-US" sz="2000" b="0">
                <a:latin typeface="Calibri" panose="020F0502020204030204" charset="0"/>
                <a:ea typeface="宋体" panose="02010600030101010101" pitchFamily="2" charset="-122"/>
              </a:rPr>
              <a:t>”</a:t>
            </a:r>
            <a:r>
              <a:rPr lang="zh-CN" sz="2000" b="0">
                <a:ea typeface="宋体" panose="02010600030101010101" pitchFamily="2" charset="-122"/>
              </a:rPr>
              <a:t>方式。数据传递的方向是从实参传到形参，单向传递。</a:t>
            </a:r>
            <a:endParaRPr lang="zh-CN" sz="2000" b="0">
              <a:latin typeface="Calibri" panose="020F0502020204030204" charset="0"/>
              <a:ea typeface="宋体" panose="02010600030101010101" pitchFamily="2" charset="-122"/>
            </a:endParaRPr>
          </a:p>
          <a:p>
            <a:pPr indent="0"/>
            <a:r>
              <a:rPr lang="zh-CN" sz="2000" b="0">
                <a:latin typeface="Calibri" panose="020F0502020204030204" charset="0"/>
                <a:ea typeface="宋体" panose="02010600030101010101" pitchFamily="2" charset="-122"/>
              </a:rPr>
              <a:t>二</a:t>
            </a:r>
            <a:r>
              <a:rPr lang="en-US" altLang="zh-CN" sz="2000" b="0">
                <a:latin typeface="Calibri" panose="020F0502020204030204" charset="0"/>
                <a:ea typeface="宋体" panose="02010600030101010101" pitchFamily="2" charset="-122"/>
              </a:rPr>
              <a:t>.</a:t>
            </a:r>
            <a:r>
              <a:rPr lang="zh-CN" sz="2000" b="0">
                <a:solidFill>
                  <a:srgbClr val="FF0000"/>
                </a:solidFill>
                <a:latin typeface="Calibri" panose="020F0502020204030204" charset="0"/>
                <a:ea typeface="宋体" panose="02010600030101010101" pitchFamily="2" charset="-122"/>
              </a:rPr>
              <a:t>数组名</a:t>
            </a:r>
            <a:r>
              <a:rPr lang="zh-CN" sz="2000" b="0">
                <a:latin typeface="Calibri" panose="020F0502020204030204" charset="0"/>
                <a:ea typeface="宋体" panose="02010600030101010101" pitchFamily="2" charset="-122"/>
              </a:rPr>
              <a:t>作实参</a:t>
            </a:r>
            <a:endParaRPr lang="en-US" sz="2000" b="0">
              <a:latin typeface="Calibri" panose="020F0502020204030204" charset="0"/>
              <a:ea typeface="宋体" panose="02010600030101010101" pitchFamily="2" charset="-122"/>
            </a:endParaRPr>
          </a:p>
          <a:p>
            <a:pPr indent="0"/>
            <a:r>
              <a:rPr lang="en-US" sz="2000" b="0">
                <a:latin typeface="Calibri" panose="020F0502020204030204" charset="0"/>
                <a:ea typeface="宋体" panose="02010600030101010101" pitchFamily="2" charset="-122"/>
              </a:rPr>
              <a:t>(1)</a:t>
            </a:r>
            <a:r>
              <a:rPr lang="zh-CN" sz="2000" b="0">
                <a:latin typeface="Calibri" panose="020F0502020204030204" charset="0"/>
                <a:ea typeface="宋体" panose="02010600030101010101" pitchFamily="2" charset="-122"/>
              </a:rPr>
              <a:t>用</a:t>
            </a:r>
            <a:r>
              <a:rPr lang="zh-CN" sz="2000" b="0">
                <a:ea typeface="宋体" panose="02010600030101010101" pitchFamily="2" charset="-122"/>
              </a:rPr>
              <a:t>数组名作函数参数，应该在主调函数和被调用函数分别定义数组。</a:t>
            </a:r>
            <a:endParaRPr lang="en-US" sz="2000" b="0">
              <a:latin typeface="Calibri" panose="020F0502020204030204" charset="0"/>
              <a:ea typeface="宋体" panose="02010600030101010101" pitchFamily="2" charset="-122"/>
              <a:cs typeface="Times New Roman" panose="02020603050405020304" charset="0"/>
            </a:endParaRPr>
          </a:p>
          <a:p>
            <a:pPr indent="0"/>
            <a:r>
              <a:rPr lang="en-US" sz="2000" b="0">
                <a:latin typeface="Calibri" panose="020F0502020204030204" charset="0"/>
                <a:ea typeface="宋体" panose="02010600030101010101" pitchFamily="2" charset="-122"/>
                <a:cs typeface="Times New Roman" panose="02020603050405020304" charset="0"/>
              </a:rPr>
              <a:t>(2) </a:t>
            </a:r>
            <a:r>
              <a:rPr lang="zh-CN" sz="2000" b="0">
                <a:ea typeface="宋体" panose="02010600030101010101" pitchFamily="2" charset="-122"/>
              </a:rPr>
              <a:t>实参数组与形参数组</a:t>
            </a:r>
            <a:r>
              <a:rPr lang="zh-CN" sz="2000" b="0">
                <a:solidFill>
                  <a:srgbClr val="FF0000"/>
                </a:solidFill>
                <a:ea typeface="宋体" panose="02010600030101010101" pitchFamily="2" charset="-122"/>
              </a:rPr>
              <a:t>类型必须一致</a:t>
            </a:r>
            <a:r>
              <a:rPr lang="zh-CN" sz="2000" b="0">
                <a:ea typeface="宋体" panose="02010600030101010101" pitchFamily="2" charset="-122"/>
              </a:rPr>
              <a:t>。</a:t>
            </a:r>
            <a:endParaRPr lang="en-US" sz="2000" b="0">
              <a:latin typeface="Calibri" panose="020F0502020204030204" charset="0"/>
              <a:ea typeface="宋体" panose="02010600030101010101" pitchFamily="2" charset="-122"/>
              <a:cs typeface="Times New Roman" panose="02020603050405020304" charset="0"/>
            </a:endParaRPr>
          </a:p>
          <a:p>
            <a:pPr indent="0"/>
            <a:r>
              <a:rPr lang="en-US" sz="2000" b="0">
                <a:latin typeface="Calibri" panose="020F0502020204030204" charset="0"/>
                <a:ea typeface="宋体" panose="02010600030101010101" pitchFamily="2" charset="-122"/>
                <a:cs typeface="Times New Roman" panose="02020603050405020304" charset="0"/>
              </a:rPr>
              <a:t>(3) </a:t>
            </a:r>
            <a:r>
              <a:rPr lang="zh-CN" sz="2000" b="0">
                <a:ea typeface="宋体" panose="02010600030101010101" pitchFamily="2" charset="-122"/>
              </a:rPr>
              <a:t>在定义</a:t>
            </a:r>
            <a:r>
              <a:rPr lang="en-US" sz="2000" b="0">
                <a:latin typeface="Calibri" panose="020F0502020204030204" charset="0"/>
                <a:ea typeface="宋体" panose="02010600030101010101" pitchFamily="2" charset="-122"/>
              </a:rPr>
              <a:t>average</a:t>
            </a:r>
            <a:r>
              <a:rPr lang="zh-CN" sz="2000" b="0">
                <a:ea typeface="宋体" panose="02010600030101010101" pitchFamily="2" charset="-122"/>
              </a:rPr>
              <a:t>函数时，声明形参数组的大小为</a:t>
            </a:r>
            <a:r>
              <a:rPr lang="en-US" sz="2000" b="0">
                <a:latin typeface="Calibri" panose="020F0502020204030204" charset="0"/>
                <a:ea typeface="宋体" panose="02010600030101010101" pitchFamily="2" charset="-122"/>
              </a:rPr>
              <a:t>10</a:t>
            </a:r>
            <a:r>
              <a:rPr lang="zh-CN" sz="2000" b="0">
                <a:ea typeface="宋体" panose="02010600030101010101" pitchFamily="2" charset="-122"/>
              </a:rPr>
              <a:t>，但在实际上</a:t>
            </a:r>
            <a:r>
              <a:rPr lang="zh-CN" sz="2000" b="0">
                <a:solidFill>
                  <a:srgbClr val="FF0000"/>
                </a:solidFill>
                <a:ea typeface="宋体" panose="02010600030101010101" pitchFamily="2" charset="-122"/>
              </a:rPr>
              <a:t>，指定其大小是不起任何作用的</a:t>
            </a:r>
            <a:r>
              <a:rPr lang="zh-CN" sz="2000" b="0">
                <a:ea typeface="宋体" panose="02010600030101010101" pitchFamily="2" charset="-122"/>
              </a:rPr>
              <a:t>，因为</a:t>
            </a:r>
            <a:r>
              <a:rPr lang="en-US" sz="2000" b="0">
                <a:latin typeface="Calibri" panose="020F0502020204030204" charset="0"/>
                <a:ea typeface="宋体" panose="02010600030101010101" pitchFamily="2" charset="-122"/>
              </a:rPr>
              <a:t>C</a:t>
            </a:r>
            <a:r>
              <a:rPr lang="zh-CN" sz="2000" b="0">
                <a:ea typeface="宋体" panose="02010600030101010101" pitchFamily="2" charset="-122"/>
              </a:rPr>
              <a:t>语言编译系统并</a:t>
            </a:r>
            <a:r>
              <a:rPr lang="zh-CN" sz="2000" b="0">
                <a:solidFill>
                  <a:srgbClr val="FF0000"/>
                </a:solidFill>
                <a:ea typeface="宋体" panose="02010600030101010101" pitchFamily="2" charset="-122"/>
              </a:rPr>
              <a:t>不检查形参数组大小</a:t>
            </a:r>
            <a:r>
              <a:rPr lang="zh-CN" sz="2000" b="0">
                <a:ea typeface="宋体" panose="02010600030101010101" pitchFamily="2" charset="-122"/>
              </a:rPr>
              <a:t>，只是将</a:t>
            </a:r>
            <a:r>
              <a:rPr lang="zh-CN" sz="2000" b="0">
                <a:solidFill>
                  <a:srgbClr val="FF0000"/>
                </a:solidFill>
                <a:ea typeface="宋体" panose="02010600030101010101" pitchFamily="2" charset="-122"/>
              </a:rPr>
              <a:t>实参数组的首元素的地址传给形参数组名</a:t>
            </a:r>
            <a:r>
              <a:rPr lang="zh-CN" sz="2000" b="0">
                <a:ea typeface="宋体" panose="02010600030101010101" pitchFamily="2" charset="-122"/>
              </a:rPr>
              <a:t>。</a:t>
            </a:r>
            <a:endParaRPr lang="en-US" sz="2000" b="0">
              <a:latin typeface="Calibri" panose="020F0502020204030204" charset="0"/>
              <a:ea typeface="宋体" panose="02010600030101010101" pitchFamily="2" charset="-122"/>
              <a:cs typeface="Times New Roman" panose="02020603050405020304" charset="0"/>
            </a:endParaRPr>
          </a:p>
          <a:p>
            <a:pPr indent="0"/>
            <a:r>
              <a:rPr lang="en-US" sz="2000" b="0">
                <a:latin typeface="Calibri" panose="020F0502020204030204" charset="0"/>
                <a:ea typeface="宋体" panose="02010600030101010101" pitchFamily="2" charset="-122"/>
                <a:cs typeface="Times New Roman" panose="02020603050405020304" charset="0"/>
              </a:rPr>
              <a:t>(4) </a:t>
            </a:r>
            <a:r>
              <a:rPr lang="zh-CN" sz="2000" b="0">
                <a:ea typeface="宋体" panose="02010600030101010101" pitchFamily="2" charset="-122"/>
              </a:rPr>
              <a:t>形参数组可以</a:t>
            </a:r>
            <a:r>
              <a:rPr lang="zh-CN" sz="2000" b="0">
                <a:solidFill>
                  <a:srgbClr val="FF0000"/>
                </a:solidFill>
                <a:ea typeface="宋体" panose="02010600030101010101" pitchFamily="2" charset="-122"/>
              </a:rPr>
              <a:t>不指定大小</a:t>
            </a:r>
            <a:r>
              <a:rPr lang="zh-CN" sz="2000" b="0">
                <a:ea typeface="宋体" panose="02010600030101010101" pitchFamily="2" charset="-122"/>
              </a:rPr>
              <a:t>，在定义数组时在数组名后面</a:t>
            </a:r>
            <a:r>
              <a:rPr lang="zh-CN" sz="2000" b="0">
                <a:solidFill>
                  <a:srgbClr val="FF0000"/>
                </a:solidFill>
                <a:ea typeface="宋体" panose="02010600030101010101" pitchFamily="2" charset="-122"/>
              </a:rPr>
              <a:t>跟一个空的方括号</a:t>
            </a:r>
            <a:r>
              <a:rPr lang="zh-CN" sz="2000" b="0">
                <a:ea typeface="宋体" panose="02010600030101010101" pitchFamily="2" charset="-122"/>
              </a:rPr>
              <a:t>。</a:t>
            </a:r>
            <a:endParaRPr lang="en-US" sz="2000" b="0">
              <a:latin typeface="Calibri" panose="020F0502020204030204" charset="0"/>
              <a:ea typeface="宋体" panose="02010600030101010101" pitchFamily="2" charset="-122"/>
            </a:endParaRPr>
          </a:p>
          <a:p>
            <a:pPr indent="0"/>
            <a:r>
              <a:rPr lang="en-US" sz="2000" b="0">
                <a:latin typeface="Calibri" panose="020F0502020204030204" charset="0"/>
                <a:ea typeface="宋体" panose="02010600030101010101" pitchFamily="2" charset="-122"/>
              </a:rPr>
              <a:t>(5)</a:t>
            </a:r>
            <a:r>
              <a:rPr lang="zh-CN" sz="2000" b="0">
                <a:latin typeface="Calibri" panose="020F0502020204030204" charset="0"/>
                <a:ea typeface="宋体" panose="02010600030101010101" pitchFamily="2" charset="-122"/>
              </a:rPr>
              <a:t>用数组名作函数实参时</a:t>
            </a:r>
            <a:r>
              <a:rPr lang="en-US" sz="2000" b="0">
                <a:latin typeface="Calibri" panose="020F0502020204030204" charset="0"/>
                <a:ea typeface="宋体" panose="02010600030101010101" pitchFamily="2" charset="-122"/>
              </a:rPr>
              <a:t>,</a:t>
            </a:r>
            <a:r>
              <a:rPr lang="zh-CN" sz="2000" b="0">
                <a:latin typeface="Calibri" panose="020F0502020204030204" charset="0"/>
                <a:ea typeface="宋体" panose="02010600030101010101" pitchFamily="2" charset="-122"/>
              </a:rPr>
              <a:t>不是把数组元素的值传递给形参，而是把</a:t>
            </a:r>
            <a:r>
              <a:rPr lang="zh-CN" sz="2000" b="0">
                <a:solidFill>
                  <a:srgbClr val="FF0000"/>
                </a:solidFill>
                <a:latin typeface="Calibri" panose="020F0502020204030204" charset="0"/>
                <a:ea typeface="宋体" panose="02010600030101010101" pitchFamily="2" charset="-122"/>
              </a:rPr>
              <a:t>实参数组的首元素的地址传递给形参数组</a:t>
            </a:r>
            <a:r>
              <a:rPr lang="zh-CN" sz="2000" b="0">
                <a:latin typeface="Calibri" panose="020F0502020204030204" charset="0"/>
                <a:ea typeface="宋体" panose="02010600030101010101" pitchFamily="2" charset="-122"/>
              </a:rPr>
              <a:t>，这样</a:t>
            </a:r>
            <a:r>
              <a:rPr lang="zh-CN" sz="2000" b="0">
                <a:solidFill>
                  <a:srgbClr val="FF0000"/>
                </a:solidFill>
                <a:latin typeface="Calibri" panose="020F0502020204030204" charset="0"/>
                <a:ea typeface="宋体" panose="02010600030101010101" pitchFamily="2" charset="-122"/>
              </a:rPr>
              <a:t>两个数组就共占同一段内存单元。（也是可以利用自定义的函数真正改变</a:t>
            </a:r>
            <a:r>
              <a:rPr lang="en-US" altLang="zh-CN" sz="2000" b="0">
                <a:solidFill>
                  <a:srgbClr val="FF0000"/>
                </a:solidFill>
                <a:latin typeface="Calibri" panose="020F0502020204030204" charset="0"/>
                <a:ea typeface="宋体" panose="02010600030101010101" pitchFamily="2" charset="-122"/>
              </a:rPr>
              <a:t> </a:t>
            </a:r>
            <a:r>
              <a:rPr lang="zh-CN" altLang="en-US" sz="2000" b="0">
                <a:solidFill>
                  <a:srgbClr val="FF0000"/>
                </a:solidFill>
                <a:latin typeface="Calibri" panose="020F0502020204030204" charset="0"/>
                <a:ea typeface="宋体" panose="02010600030101010101" pitchFamily="2" charset="-122"/>
              </a:rPr>
              <a:t>数组内部储存元素的办法）</a:t>
            </a:r>
            <a:endParaRPr lang="zh-CN" altLang="en-US" sz="2000" b="0">
              <a:solidFill>
                <a:srgbClr val="FF0000"/>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07</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173039" y="151773"/>
            <a:ext cx="7232015" cy="706755"/>
            <a:chOff x="472997" y="320031"/>
            <a:chExt cx="7232015"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07</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6461125"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局部变量基本含义</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238760" y="986155"/>
            <a:ext cx="5080000" cy="368300"/>
          </a:xfrm>
          <a:prstGeom prst="rect">
            <a:avLst/>
          </a:prstGeom>
          <a:noFill/>
          <a:ln w="9525">
            <a:noFill/>
          </a:ln>
        </p:spPr>
        <p:txBody>
          <a:bodyPr>
            <a:spAutoFit/>
          </a:bodyPr>
          <a:lstStyle/>
          <a:p>
            <a:pPr indent="0"/>
            <a:r>
              <a:rPr lang="en-US" altLang="zh-CN" b="0">
                <a:ea typeface="宋体" panose="02010600030101010101" pitchFamily="2" charset="-122"/>
              </a:rPr>
              <a:t>                               </a:t>
            </a:r>
            <a:r>
              <a:rPr lang="zh-CN" b="0">
                <a:ea typeface="宋体" panose="02010600030101010101" pitchFamily="2" charset="-122"/>
              </a:rPr>
              <a:t>局部变量</a:t>
            </a:r>
            <a:endParaRPr lang="zh-CN" altLang="en-US" b="0">
              <a:ea typeface="宋体" panose="02010600030101010101" pitchFamily="2" charset="-122"/>
            </a:endParaRPr>
          </a:p>
        </p:txBody>
      </p:sp>
      <p:pic>
        <p:nvPicPr>
          <p:cNvPr id="2" name="图片 1"/>
          <p:cNvPicPr/>
          <p:nvPr/>
        </p:nvPicPr>
        <p:blipFill>
          <a:blip r:embed="rId1"/>
          <a:stretch>
            <a:fillRect/>
          </a:stretch>
        </p:blipFill>
        <p:spPr>
          <a:xfrm>
            <a:off x="763905" y="1453515"/>
            <a:ext cx="3310255" cy="1639570"/>
          </a:xfrm>
          <a:prstGeom prst="rect">
            <a:avLst/>
          </a:prstGeom>
          <a:noFill/>
          <a:ln w="9525">
            <a:noFill/>
          </a:ln>
        </p:spPr>
      </p:pic>
      <p:sp>
        <p:nvSpPr>
          <p:cNvPr id="101" name="文本框 100"/>
          <p:cNvSpPr txBox="1"/>
          <p:nvPr/>
        </p:nvSpPr>
        <p:spPr>
          <a:xfrm>
            <a:off x="301625" y="3313430"/>
            <a:ext cx="5080000" cy="2306955"/>
          </a:xfrm>
          <a:prstGeom prst="rect">
            <a:avLst/>
          </a:prstGeom>
          <a:noFill/>
          <a:ln w="9525">
            <a:noFill/>
          </a:ln>
        </p:spPr>
        <p:txBody>
          <a:bodyPr>
            <a:spAutoFit/>
          </a:bodyPr>
          <a:lstStyle/>
          <a:p>
            <a:pPr indent="0"/>
            <a:r>
              <a:rPr lang="zh-CN" b="0">
                <a:ea typeface="宋体" panose="02010600030101010101" pitchFamily="2" charset="-122"/>
              </a:rPr>
              <a:t>在一个函数内部定义的变量只在</a:t>
            </a:r>
            <a:r>
              <a:rPr lang="zh-CN" b="0">
                <a:solidFill>
                  <a:srgbClr val="FF0000"/>
                </a:solidFill>
                <a:ea typeface="宋体" panose="02010600030101010101" pitchFamily="2" charset="-122"/>
              </a:rPr>
              <a:t>本函数范围以内</a:t>
            </a:r>
            <a:r>
              <a:rPr lang="zh-CN" b="0">
                <a:ea typeface="宋体" panose="02010600030101010101" pitchFamily="2" charset="-122"/>
              </a:rPr>
              <a:t>有效，也就是说只有在</a:t>
            </a:r>
            <a:r>
              <a:rPr lang="zh-CN" b="0">
                <a:solidFill>
                  <a:srgbClr val="FF0000"/>
                </a:solidFill>
                <a:ea typeface="宋体" panose="02010600030101010101" pitchFamily="2" charset="-122"/>
              </a:rPr>
              <a:t>本函数内</a:t>
            </a:r>
            <a:r>
              <a:rPr lang="zh-CN" b="0">
                <a:ea typeface="宋体" panose="02010600030101010101" pitchFamily="2" charset="-122"/>
              </a:rPr>
              <a:t>才能使用它们，此函数以外不能使用；复合语句内部定义的变量也只能在</a:t>
            </a:r>
            <a:r>
              <a:rPr lang="zh-CN" b="0">
                <a:solidFill>
                  <a:srgbClr val="FF0000"/>
                </a:solidFill>
                <a:ea typeface="宋体" panose="02010600030101010101" pitchFamily="2" charset="-122"/>
              </a:rPr>
              <a:t>复合语句范围内</a:t>
            </a:r>
            <a:r>
              <a:rPr lang="zh-CN" b="0">
                <a:ea typeface="宋体" panose="02010600030101010101" pitchFamily="2" charset="-122"/>
              </a:rPr>
              <a:t>使用它们，</a:t>
            </a:r>
            <a:r>
              <a:rPr lang="zh-CN" b="0">
                <a:solidFill>
                  <a:srgbClr val="FF0000"/>
                </a:solidFill>
                <a:ea typeface="宋体" panose="02010600030101010101" pitchFamily="2" charset="-122"/>
              </a:rPr>
              <a:t>复合语句范围以外</a:t>
            </a:r>
            <a:r>
              <a:rPr lang="zh-CN" b="0">
                <a:ea typeface="宋体" panose="02010600030101010101" pitchFamily="2" charset="-122"/>
              </a:rPr>
              <a:t>是不能使用它们的。</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   </a:t>
            </a:r>
            <a:r>
              <a:rPr lang="zh-CN" b="0">
                <a:ea typeface="宋体" panose="02010600030101010101" pitchFamily="2" charset="-122"/>
              </a:rPr>
              <a:t>在一个</a:t>
            </a:r>
            <a:r>
              <a:rPr lang="zh-CN" b="0">
                <a:solidFill>
                  <a:srgbClr val="FF0000"/>
                </a:solidFill>
                <a:ea typeface="宋体" panose="02010600030101010101" pitchFamily="2" charset="-122"/>
              </a:rPr>
              <a:t>函数内部</a:t>
            </a:r>
            <a:r>
              <a:rPr lang="zh-CN" b="0">
                <a:ea typeface="宋体" panose="02010600030101010101" pitchFamily="2" charset="-122"/>
              </a:rPr>
              <a:t>，可以在</a:t>
            </a:r>
            <a:r>
              <a:rPr lang="zh-CN" b="0">
                <a:solidFill>
                  <a:srgbClr val="FF0000"/>
                </a:solidFill>
                <a:ea typeface="宋体" panose="02010600030101010101" pitchFamily="2" charset="-122"/>
              </a:rPr>
              <a:t>复合语句中定义变量</a:t>
            </a:r>
            <a:r>
              <a:rPr lang="zh-CN" b="0">
                <a:ea typeface="宋体" panose="02010600030101010101" pitchFamily="2" charset="-122"/>
              </a:rPr>
              <a:t>，这些变量也只能在复合语句中有效，被称为</a:t>
            </a:r>
            <a:r>
              <a:rPr lang="zh-CN" b="0">
                <a:solidFill>
                  <a:srgbClr val="FF0000"/>
                </a:solidFill>
                <a:ea typeface="宋体" panose="02010600030101010101" pitchFamily="2" charset="-122"/>
              </a:rPr>
              <a:t>“分程序”</a:t>
            </a:r>
            <a:r>
              <a:rPr lang="zh-CN" b="0">
                <a:ea typeface="宋体" panose="02010600030101010101" pitchFamily="2" charset="-122"/>
              </a:rPr>
              <a:t>或者</a:t>
            </a:r>
            <a:r>
              <a:rPr lang="en-US" b="0">
                <a:latin typeface="华文新魏" panose="02010800040101010101" charset="-122"/>
                <a:ea typeface="宋体" panose="02010600030101010101" pitchFamily="2" charset="-122"/>
              </a:rPr>
              <a:t>“</a:t>
            </a:r>
            <a:r>
              <a:rPr lang="zh-CN" b="0">
                <a:solidFill>
                  <a:srgbClr val="FF0000"/>
                </a:solidFill>
                <a:ea typeface="宋体" panose="02010600030101010101" pitchFamily="2" charset="-122"/>
              </a:rPr>
              <a:t>程序块</a:t>
            </a:r>
            <a:r>
              <a:rPr lang="en-US" b="0">
                <a:solidFill>
                  <a:srgbClr val="FF0000"/>
                </a:solidFill>
                <a:latin typeface="华文新魏" panose="02010800040101010101" charset="-122"/>
                <a:ea typeface="宋体" panose="02010600030101010101" pitchFamily="2" charset="-122"/>
              </a:rPr>
              <a:t>”</a:t>
            </a:r>
            <a:endParaRPr lang="en-US" altLang="en-US" b="0">
              <a:solidFill>
                <a:srgbClr val="FF0000"/>
              </a:solidFill>
              <a:latin typeface="华文新魏" panose="02010800040101010101" charset="-122"/>
              <a:ea typeface="宋体" panose="02010600030101010101" pitchFamily="2" charset="-122"/>
            </a:endParaRPr>
          </a:p>
        </p:txBody>
      </p:sp>
      <p:pic>
        <p:nvPicPr>
          <p:cNvPr id="3" name="图片 2"/>
          <p:cNvPicPr/>
          <p:nvPr/>
        </p:nvPicPr>
        <p:blipFill>
          <a:blip r:embed="rId2"/>
          <a:stretch>
            <a:fillRect/>
          </a:stretch>
        </p:blipFill>
        <p:spPr>
          <a:xfrm>
            <a:off x="5782945" y="1354455"/>
            <a:ext cx="6033135" cy="4798060"/>
          </a:xfrm>
          <a:prstGeom prst="rect">
            <a:avLst/>
          </a:prstGeom>
          <a:noFill/>
          <a:ln w="9525">
            <a:noFill/>
          </a:ln>
        </p:spPr>
      </p:pic>
      <p:sp>
        <p:nvSpPr>
          <p:cNvPr id="102" name="文本框 101"/>
          <p:cNvSpPr txBox="1"/>
          <p:nvPr/>
        </p:nvSpPr>
        <p:spPr>
          <a:xfrm>
            <a:off x="301625" y="5697220"/>
            <a:ext cx="5080000" cy="922020"/>
          </a:xfrm>
          <a:prstGeom prst="rect">
            <a:avLst/>
          </a:prstGeom>
          <a:noFill/>
          <a:ln w="9525">
            <a:noFill/>
          </a:ln>
        </p:spPr>
        <p:txBody>
          <a:bodyPr>
            <a:spAutoFit/>
          </a:bodyPr>
          <a:lstStyle/>
          <a:p>
            <a:pPr indent="0"/>
            <a:r>
              <a:rPr lang="zh-CN" b="0">
                <a:ea typeface="宋体" panose="02010600030101010101" pitchFamily="2" charset="-122"/>
              </a:rPr>
              <a:t>变量c</a:t>
            </a:r>
            <a:r>
              <a:rPr lang="zh-CN" b="0">
                <a:solidFill>
                  <a:srgbClr val="FF0000"/>
                </a:solidFill>
                <a:ea typeface="宋体" panose="02010600030101010101" pitchFamily="2" charset="-122"/>
              </a:rPr>
              <a:t>只在复合语句内有效</a:t>
            </a:r>
            <a:r>
              <a:rPr lang="zh-CN" b="0">
                <a:ea typeface="宋体" panose="02010600030101010101" pitchFamily="2" charset="-122"/>
              </a:rPr>
              <a:t>，</a:t>
            </a:r>
            <a:r>
              <a:rPr lang="zh-CN" b="0">
                <a:solidFill>
                  <a:srgbClr val="FF0000"/>
                </a:solidFill>
                <a:ea typeface="宋体" panose="02010600030101010101" pitchFamily="2" charset="-122"/>
              </a:rPr>
              <a:t>离开这个复合语句</a:t>
            </a:r>
            <a:r>
              <a:rPr lang="zh-CN" b="0">
                <a:ea typeface="宋体" panose="02010600030101010101" pitchFamily="2" charset="-122"/>
              </a:rPr>
              <a:t>，该变量就是无效，系统会把它占用的内存单元释放。</a:t>
            </a:r>
            <a:endParaRPr lang="zh-CN" altLang="en-US" b="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08</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7463790" cy="706755"/>
            <a:chOff x="472997" y="320031"/>
            <a:chExt cx="746379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08</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66929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全局变量基本含义</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3" name="文本框 102"/>
          <p:cNvSpPr txBox="1"/>
          <p:nvPr/>
        </p:nvSpPr>
        <p:spPr>
          <a:xfrm>
            <a:off x="353060" y="1272540"/>
            <a:ext cx="5080000" cy="2306955"/>
          </a:xfrm>
          <a:prstGeom prst="rect">
            <a:avLst/>
          </a:prstGeom>
          <a:noFill/>
          <a:ln w="9525">
            <a:noFill/>
          </a:ln>
        </p:spPr>
        <p:txBody>
          <a:bodyPr>
            <a:spAutoFit/>
          </a:bodyPr>
          <a:lstStyle/>
          <a:p>
            <a:pPr indent="0"/>
            <a:r>
              <a:rPr lang="zh-CN" b="0">
                <a:ea typeface="宋体" panose="02010600030101010101" pitchFamily="2" charset="-122"/>
              </a:rPr>
              <a:t>全局变量</a:t>
            </a:r>
            <a:endParaRPr lang="zh-CN" b="0">
              <a:ea typeface="宋体" panose="02010600030101010101" pitchFamily="2" charset="-122"/>
            </a:endParaRPr>
          </a:p>
          <a:p>
            <a:pPr indent="0"/>
            <a:r>
              <a:rPr lang="zh-CN" b="0">
                <a:ea typeface="宋体" panose="02010600030101010101" pitchFamily="2" charset="-122"/>
              </a:rPr>
              <a:t>在函数之外定义的变量称为外部变量，</a:t>
            </a:r>
            <a:r>
              <a:rPr lang="zh-CN" b="0">
                <a:solidFill>
                  <a:srgbClr val="FF0000"/>
                </a:solidFill>
                <a:ea typeface="宋体" panose="02010600030101010101" pitchFamily="2" charset="-122"/>
              </a:rPr>
              <a:t>外部变量是全局变量</a:t>
            </a:r>
            <a:r>
              <a:rPr lang="zh-CN" b="0">
                <a:ea typeface="宋体" panose="02010600030101010101" pitchFamily="2" charset="-122"/>
              </a:rPr>
              <a:t>。全局变量的有效范围为</a:t>
            </a:r>
            <a:r>
              <a:rPr lang="zh-CN" b="0">
                <a:solidFill>
                  <a:srgbClr val="FF0000"/>
                </a:solidFill>
                <a:ea typeface="宋体" panose="02010600030101010101" pitchFamily="2" charset="-122"/>
              </a:rPr>
              <a:t>从定义变量的位置开始到本源文件结束</a:t>
            </a:r>
            <a:r>
              <a:rPr lang="zh-CN" b="0">
                <a:ea typeface="宋体" panose="02010600030101010101" pitchFamily="2" charset="-122"/>
              </a:rPr>
              <a:t>。</a:t>
            </a:r>
            <a:endParaRPr lang="zh-CN" b="0">
              <a:ea typeface="宋体" panose="02010600030101010101" pitchFamily="2" charset="-122"/>
            </a:endParaRPr>
          </a:p>
          <a:p>
            <a:pPr indent="0"/>
            <a:r>
              <a:rPr lang="zh-CN" b="0">
                <a:ea typeface="宋体" panose="02010600030101010101" pitchFamily="2" charset="-122"/>
              </a:rPr>
              <a:t>当在同一个源文件中，全局变量与局部变量是</a:t>
            </a:r>
            <a:r>
              <a:rPr lang="zh-CN" b="0">
                <a:solidFill>
                  <a:srgbClr val="FF0000"/>
                </a:solidFill>
                <a:ea typeface="宋体" panose="02010600030101010101" pitchFamily="2" charset="-122"/>
              </a:rPr>
              <a:t>同名</a:t>
            </a:r>
            <a:r>
              <a:rPr lang="zh-CN" b="0">
                <a:ea typeface="宋体" panose="02010600030101010101" pitchFamily="2" charset="-122"/>
              </a:rPr>
              <a:t>的时候，我们的全局变量在</a:t>
            </a:r>
            <a:r>
              <a:rPr lang="en-US" b="0">
                <a:solidFill>
                  <a:srgbClr val="FF0000"/>
                </a:solidFill>
                <a:latin typeface="华文新魏" panose="02010800040101010101" charset="-122"/>
                <a:ea typeface="宋体" panose="02010600030101010101" pitchFamily="2" charset="-122"/>
              </a:rPr>
              <a:t> </a:t>
            </a:r>
            <a:r>
              <a:rPr lang="zh-CN" b="0">
                <a:solidFill>
                  <a:srgbClr val="FF0000"/>
                </a:solidFill>
                <a:ea typeface="宋体" panose="02010600030101010101" pitchFamily="2" charset="-122"/>
              </a:rPr>
              <a:t>使用局部变量时</a:t>
            </a:r>
            <a:r>
              <a:rPr lang="zh-CN" b="0">
                <a:ea typeface="宋体" panose="02010600030101010101" pitchFamily="2" charset="-122"/>
              </a:rPr>
              <a:t>会被</a:t>
            </a:r>
            <a:r>
              <a:rPr lang="zh-CN" b="0">
                <a:solidFill>
                  <a:srgbClr val="FF0000"/>
                </a:solidFill>
                <a:ea typeface="宋体" panose="02010600030101010101" pitchFamily="2" charset="-122"/>
              </a:rPr>
              <a:t>屏蔽掉</a:t>
            </a:r>
            <a:r>
              <a:rPr lang="zh-CN" b="0">
                <a:ea typeface="宋体" panose="02010600030101010101" pitchFamily="2" charset="-122"/>
              </a:rPr>
              <a:t>，也就是</a:t>
            </a:r>
            <a:r>
              <a:rPr lang="zh-CN" b="0">
                <a:solidFill>
                  <a:srgbClr val="FF0000"/>
                </a:solidFill>
                <a:ea typeface="宋体" panose="02010600030101010101" pitchFamily="2" charset="-122"/>
              </a:rPr>
              <a:t>在局部变量的使用范围内，全局变量被完全屏蔽</a:t>
            </a:r>
            <a:r>
              <a:rPr lang="zh-CN" b="0">
                <a:ea typeface="宋体" panose="02010600030101010101" pitchFamily="2" charset="-122"/>
              </a:rPr>
              <a:t>。</a:t>
            </a:r>
            <a:endParaRPr lang="zh-CN" altLang="en-US" b="0">
              <a:ea typeface="宋体" panose="02010600030101010101" pitchFamily="2" charset="-122"/>
            </a:endParaRPr>
          </a:p>
        </p:txBody>
      </p:sp>
      <p:pic>
        <p:nvPicPr>
          <p:cNvPr id="2" name="图片 1"/>
          <p:cNvPicPr/>
          <p:nvPr/>
        </p:nvPicPr>
        <p:blipFill>
          <a:blip r:embed="rId1"/>
          <a:stretch>
            <a:fillRect/>
          </a:stretch>
        </p:blipFill>
        <p:spPr>
          <a:xfrm>
            <a:off x="6118860" y="1395730"/>
            <a:ext cx="5610860" cy="4065905"/>
          </a:xfrm>
          <a:prstGeom prst="rect">
            <a:avLst/>
          </a:prstGeom>
          <a:noFill/>
          <a:ln w="9525">
            <a:noFill/>
          </a:ln>
        </p:spPr>
      </p:pic>
      <p:sp>
        <p:nvSpPr>
          <p:cNvPr id="104" name="文本框 103"/>
          <p:cNvSpPr txBox="1"/>
          <p:nvPr/>
        </p:nvSpPr>
        <p:spPr>
          <a:xfrm>
            <a:off x="353060" y="3894455"/>
            <a:ext cx="5080000" cy="2030095"/>
          </a:xfrm>
          <a:prstGeom prst="rect">
            <a:avLst/>
          </a:prstGeom>
          <a:noFill/>
          <a:ln w="9525">
            <a:noFill/>
          </a:ln>
        </p:spPr>
        <p:txBody>
          <a:bodyPr>
            <a:spAutoFit/>
          </a:bodyPr>
          <a:lstStyle/>
          <a:p>
            <a:pPr indent="0"/>
            <a:r>
              <a:rPr lang="zh-CN" b="0">
                <a:ea typeface="宋体" panose="02010600030101010101" pitchFamily="2" charset="-122"/>
              </a:rPr>
              <a:t>无论是从main函数，还是后面的max函数来看，在函数内部占</a:t>
            </a:r>
            <a:r>
              <a:rPr lang="zh-CN" b="0">
                <a:solidFill>
                  <a:srgbClr val="FF0000"/>
                </a:solidFill>
                <a:ea typeface="宋体" panose="02010600030101010101" pitchFamily="2" charset="-122"/>
              </a:rPr>
              <a:t>主导地位的都是局部变量</a:t>
            </a:r>
            <a:r>
              <a:rPr lang="zh-CN" b="0">
                <a:ea typeface="宋体" panose="02010600030101010101" pitchFamily="2" charset="-122"/>
              </a:rPr>
              <a:t>，也就是在局部变量的适用范围以内，</a:t>
            </a:r>
            <a:r>
              <a:rPr lang="zh-CN" b="0">
                <a:solidFill>
                  <a:srgbClr val="FF0000"/>
                </a:solidFill>
                <a:ea typeface="宋体" panose="02010600030101010101" pitchFamily="2" charset="-122"/>
              </a:rPr>
              <a:t>优先局部变量，全局变量被屏蔽。</a:t>
            </a:r>
            <a:endParaRPr lang="zh-CN" b="0">
              <a:solidFill>
                <a:srgbClr val="FF0000"/>
              </a:solidFill>
              <a:ea typeface="宋体" panose="02010600030101010101" pitchFamily="2" charset="-122"/>
            </a:endParaRPr>
          </a:p>
          <a:p>
            <a:pPr indent="0"/>
            <a:r>
              <a:rPr lang="zh-CN" b="0">
                <a:ea typeface="宋体" panose="02010600030101010101" pitchFamily="2" charset="-122"/>
              </a:rPr>
              <a:t>例如在main函数中，局部变量适用范围是第六行到第八行，在这几行中，不存在全局变量。</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 </a:t>
            </a:r>
            <a:endParaRPr lang="en-US" altLang="en-US" b="0">
              <a:latin typeface="华文新魏" panose="02010800040101010101"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04</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6570980" cy="706755"/>
            <a:chOff x="472997" y="320031"/>
            <a:chExt cx="657098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5800090" cy="706755"/>
            </a:xfrm>
            <a:prstGeom prst="rect">
              <a:avLst/>
            </a:prstGeom>
            <a:noFill/>
          </p:spPr>
          <p:txBody>
            <a:bodyPr wrap="square" rtlCol="0">
              <a:spAutoFit/>
              <a:scene3d>
                <a:camera prst="orthographicFront"/>
                <a:lightRig rig="threePt" dir="t"/>
              </a:scene3d>
              <a:sp3d contourW="12700"/>
            </a:bodyPr>
            <a:lstStyle/>
            <a:p>
              <a:pPr defTabSz="457200"/>
              <a:r>
                <a:rPr lang="en-US" altLang="zh-CN"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C</a:t>
              </a:r>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语言的结构认识</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2" name="文本框 1"/>
          <p:cNvSpPr txBox="1"/>
          <p:nvPr/>
        </p:nvSpPr>
        <p:spPr>
          <a:xfrm>
            <a:off x="173990" y="1200150"/>
            <a:ext cx="10974070" cy="1753235"/>
          </a:xfrm>
          <a:prstGeom prst="rect">
            <a:avLst/>
          </a:prstGeom>
          <a:noFill/>
        </p:spPr>
        <p:txBody>
          <a:bodyPr wrap="square" rtlCol="0">
            <a:spAutoFit/>
          </a:bodyPr>
          <a:lstStyle/>
          <a:p>
            <a:pPr indent="0" algn="just">
              <a:buFont typeface="Wingdings" panose="05000000000000000000" pitchFamily="2" charset="2"/>
              <a:buNone/>
            </a:pPr>
            <a:r>
              <a:rPr lang="en-US">
                <a:solidFill>
                  <a:srgbClr val="000000"/>
                </a:solidFill>
                <a:latin typeface="Wingdings" panose="05000000000000000000" charset="0"/>
                <a:ea typeface="宋体" panose="02010600030101010101" pitchFamily="2" charset="-122"/>
                <a:sym typeface="+mn-ea"/>
              </a:rPr>
              <a:t>ü</a:t>
            </a:r>
            <a:r>
              <a:rPr lang="zh-CN" altLang="en-US" dirty="0"/>
              <a:t>一个程序由一个或多个源程序文件组成</a:t>
            </a:r>
            <a:endParaRPr lang="zh-CN" altLang="en-US" dirty="0"/>
          </a:p>
          <a:p>
            <a:pPr indent="0" algn="just">
              <a:buFont typeface="Wingdings" panose="05000000000000000000" pitchFamily="2" charset="2"/>
              <a:buNone/>
            </a:pPr>
            <a:r>
              <a:rPr lang="en-US">
                <a:solidFill>
                  <a:srgbClr val="000000"/>
                </a:solidFill>
                <a:latin typeface="Wingdings" panose="05000000000000000000" charset="0"/>
                <a:ea typeface="宋体" panose="02010600030101010101" pitchFamily="2" charset="-122"/>
                <a:sym typeface="+mn-ea"/>
              </a:rPr>
              <a:t>ü</a:t>
            </a:r>
            <a:r>
              <a:rPr lang="zh-CN" altLang="en-US" dirty="0"/>
              <a:t>源程序文件包括：</a:t>
            </a:r>
            <a:r>
              <a:rPr lang="zh-CN" altLang="en-US" dirty="0">
                <a:solidFill>
                  <a:srgbClr val="00B0F0"/>
                </a:solidFill>
              </a:rPr>
              <a:t>预处理指令、全局声明、函数定义</a:t>
            </a:r>
            <a:endParaRPr lang="zh-CN" altLang="en-US" dirty="0">
              <a:solidFill>
                <a:srgbClr val="00B0F0"/>
              </a:solidFill>
            </a:endParaRPr>
          </a:p>
          <a:p>
            <a:pPr indent="0" algn="just">
              <a:buFont typeface="Wingdings" panose="05000000000000000000" pitchFamily="2" charset="2"/>
              <a:buNone/>
            </a:pPr>
            <a:r>
              <a:rPr lang="en-US">
                <a:solidFill>
                  <a:srgbClr val="000000"/>
                </a:solidFill>
                <a:latin typeface="Wingdings" panose="05000000000000000000" charset="0"/>
                <a:ea typeface="宋体" panose="02010600030101010101" pitchFamily="2" charset="-122"/>
                <a:sym typeface="+mn-ea"/>
              </a:rPr>
              <a:t>ü</a:t>
            </a:r>
            <a:r>
              <a:rPr lang="zh-CN" altLang="en-US" dirty="0">
                <a:solidFill>
                  <a:srgbClr val="00B0F0"/>
                </a:solidFill>
              </a:rPr>
              <a:t>函数是C程序的主要组成部分</a:t>
            </a:r>
            <a:endParaRPr lang="zh-CN" altLang="en-US" dirty="0">
              <a:solidFill>
                <a:srgbClr val="00B0F0"/>
              </a:solidFill>
            </a:endParaRPr>
          </a:p>
          <a:p>
            <a:pPr indent="0" algn="just">
              <a:buFont typeface="Wingdings" panose="05000000000000000000" pitchFamily="2" charset="2"/>
              <a:buNone/>
            </a:pPr>
            <a:r>
              <a:rPr lang="en-US">
                <a:solidFill>
                  <a:srgbClr val="000000"/>
                </a:solidFill>
                <a:latin typeface="Wingdings" panose="05000000000000000000" charset="0"/>
                <a:ea typeface="宋体" panose="02010600030101010101" pitchFamily="2" charset="-122"/>
                <a:sym typeface="+mn-ea"/>
              </a:rPr>
              <a:t>ü</a:t>
            </a:r>
            <a:r>
              <a:rPr lang="zh-CN" altLang="en-US" dirty="0"/>
              <a:t>一个C语言程序是由</a:t>
            </a:r>
            <a:r>
              <a:rPr lang="zh-CN" altLang="en-US" dirty="0">
                <a:solidFill>
                  <a:srgbClr val="00B0F0"/>
                </a:solidFill>
              </a:rPr>
              <a:t>一个或多个函数组</a:t>
            </a:r>
            <a:r>
              <a:rPr lang="zh-CN" altLang="en-US" dirty="0"/>
              <a:t>成的，其中</a:t>
            </a:r>
            <a:r>
              <a:rPr lang="zh-CN" altLang="en-US" dirty="0">
                <a:solidFill>
                  <a:srgbClr val="00B0F0"/>
                </a:solidFill>
              </a:rPr>
              <a:t>必须包含</a:t>
            </a:r>
            <a:r>
              <a:rPr lang="zh-CN" altLang="en-US" dirty="0">
                <a:solidFill>
                  <a:srgbClr val="FF0000"/>
                </a:solidFill>
              </a:rPr>
              <a:t>唯一</a:t>
            </a:r>
            <a:r>
              <a:rPr lang="zh-CN" altLang="en-US" dirty="0">
                <a:solidFill>
                  <a:srgbClr val="00B0F0"/>
                </a:solidFill>
              </a:rPr>
              <a:t>一个main函数</a:t>
            </a:r>
            <a:endParaRPr lang="zh-CN" altLang="en-US" dirty="0">
              <a:solidFill>
                <a:srgbClr val="00B0F0"/>
              </a:solidFill>
            </a:endParaRPr>
          </a:p>
          <a:p>
            <a:pPr indent="0" algn="just">
              <a:buFont typeface="Wingdings" panose="05000000000000000000" pitchFamily="2" charset="2"/>
              <a:buNone/>
            </a:pPr>
            <a:r>
              <a:rPr lang="en-US">
                <a:solidFill>
                  <a:srgbClr val="000000"/>
                </a:solidFill>
                <a:latin typeface="Wingdings" panose="05000000000000000000" charset="0"/>
                <a:ea typeface="宋体" panose="02010600030101010101" pitchFamily="2" charset="-122"/>
                <a:sym typeface="+mn-ea"/>
              </a:rPr>
              <a:t>ü</a:t>
            </a:r>
            <a:r>
              <a:rPr lang="zh-CN" altLang="en-US" dirty="0"/>
              <a:t>程序中被调用的函数</a:t>
            </a:r>
            <a:r>
              <a:rPr lang="zh-CN" altLang="en-US" dirty="0">
                <a:solidFill>
                  <a:srgbClr val="00B0F0"/>
                </a:solidFill>
              </a:rPr>
              <a:t>可以是系统提供的库函数，也可以是用户根据需要自己编制设计的函数</a:t>
            </a:r>
            <a:endParaRPr lang="zh-CN" altLang="en-US" dirty="0">
              <a:solidFill>
                <a:srgbClr val="00B0F0"/>
              </a:solidFill>
            </a:endParaRPr>
          </a:p>
          <a:p>
            <a:pPr indent="0" algn="just">
              <a:buFont typeface="Wingdings" panose="05000000000000000000" pitchFamily="2" charset="2"/>
              <a:buNone/>
            </a:pPr>
            <a:r>
              <a:rPr lang="en-US">
                <a:solidFill>
                  <a:srgbClr val="000000"/>
                </a:solidFill>
                <a:latin typeface="Wingdings" panose="05000000000000000000" charset="0"/>
                <a:ea typeface="宋体" panose="02010600030101010101" pitchFamily="2" charset="-122"/>
                <a:sym typeface="+mn-ea"/>
              </a:rPr>
              <a:t>ü</a:t>
            </a:r>
            <a:r>
              <a:rPr lang="zh-CN" altLang="en-US" dirty="0"/>
              <a:t>一个函数包括两个部分：</a:t>
            </a:r>
            <a:r>
              <a:rPr lang="zh-CN" altLang="en-US" dirty="0">
                <a:solidFill>
                  <a:srgbClr val="00B0F0"/>
                </a:solidFill>
              </a:rPr>
              <a:t>函数首部和函数体</a:t>
            </a:r>
            <a:r>
              <a:rPr lang="zh-CN" altLang="en-US" dirty="0"/>
              <a:t>，函数体一般包括声明部分和执行部分</a:t>
            </a:r>
            <a:endParaRPr lang="zh-CN" altLang="en-US" dirty="0"/>
          </a:p>
        </p:txBody>
      </p:sp>
      <p:pic>
        <p:nvPicPr>
          <p:cNvPr id="3" name="图片 2"/>
          <p:cNvPicPr>
            <a:picLocks noChangeAspect="1"/>
          </p:cNvPicPr>
          <p:nvPr>
            <p:custDataLst>
              <p:tags r:id="rId1"/>
            </p:custDataLst>
          </p:nvPr>
        </p:nvPicPr>
        <p:blipFill>
          <a:blip r:embed="rId2"/>
          <a:stretch>
            <a:fillRect/>
          </a:stretch>
        </p:blipFill>
        <p:spPr>
          <a:xfrm>
            <a:off x="74930" y="3282315"/>
            <a:ext cx="6151880" cy="3075940"/>
          </a:xfrm>
          <a:prstGeom prst="rect">
            <a:avLst/>
          </a:prstGeom>
          <a:noFill/>
          <a:ln>
            <a:noFill/>
          </a:ln>
        </p:spPr>
      </p:pic>
      <p:sp>
        <p:nvSpPr>
          <p:cNvPr id="100" name="文本框 99"/>
          <p:cNvSpPr txBox="1"/>
          <p:nvPr/>
        </p:nvSpPr>
        <p:spPr>
          <a:xfrm>
            <a:off x="6452235" y="3282315"/>
            <a:ext cx="5080000" cy="3011170"/>
          </a:xfrm>
          <a:prstGeom prst="rect">
            <a:avLst/>
          </a:prstGeom>
          <a:noFill/>
          <a:ln w="9525">
            <a:noFill/>
          </a:ln>
        </p:spPr>
        <p:txBody>
          <a:bodyPr>
            <a:noAutofit/>
          </a:bodyPr>
          <a:lstStyle/>
          <a:p>
            <a:pPr marL="266700" indent="-266700"/>
            <a:r>
              <a:rPr lang="en-US" b="0">
                <a:solidFill>
                  <a:srgbClr val="000000"/>
                </a:solidFill>
                <a:latin typeface="Wingdings" panose="05000000000000000000" charset="0"/>
                <a:ea typeface="宋体" panose="02010600030101010101" pitchFamily="2" charset="-122"/>
              </a:rPr>
              <a:t>ü</a:t>
            </a:r>
            <a:r>
              <a:rPr lang="zh-CN" b="0">
                <a:solidFill>
                  <a:srgbClr val="00B0F0"/>
                </a:solidFill>
                <a:latin typeface="Calibri" panose="020F0502020204030204" charset="0"/>
                <a:ea typeface="宋体" panose="02010600030101010101" pitchFamily="2" charset="-122"/>
              </a:rPr>
              <a:t>程序总是从</a:t>
            </a:r>
            <a:r>
              <a:rPr lang="en-US" b="0">
                <a:solidFill>
                  <a:srgbClr val="00B0F0"/>
                </a:solidFill>
                <a:latin typeface="Calibri" panose="020F0502020204030204" charset="0"/>
                <a:ea typeface="宋体" panose="02010600030101010101" pitchFamily="2" charset="-122"/>
              </a:rPr>
              <a:t>main</a:t>
            </a:r>
            <a:r>
              <a:rPr lang="zh-CN" b="0">
                <a:solidFill>
                  <a:srgbClr val="00B0F0"/>
                </a:solidFill>
                <a:latin typeface="Calibri" panose="020F0502020204030204" charset="0"/>
                <a:ea typeface="宋体" panose="02010600030101010101" pitchFamily="2" charset="-122"/>
              </a:rPr>
              <a:t>函数开始执行，也是到</a:t>
            </a:r>
            <a:r>
              <a:rPr lang="en-US" altLang="zh-CN" b="0">
                <a:solidFill>
                  <a:srgbClr val="00B0F0"/>
                </a:solidFill>
                <a:latin typeface="Calibri" panose="020F0502020204030204" charset="0"/>
                <a:ea typeface="宋体" panose="02010600030101010101" pitchFamily="2" charset="-122"/>
              </a:rPr>
              <a:t>main</a:t>
            </a:r>
            <a:r>
              <a:rPr lang="zh-CN" altLang="en-US" b="0">
                <a:solidFill>
                  <a:srgbClr val="00B0F0"/>
                </a:solidFill>
                <a:latin typeface="Calibri" panose="020F0502020204030204" charset="0"/>
                <a:ea typeface="宋体" panose="02010600030101010101" pitchFamily="2" charset="-122"/>
              </a:rPr>
              <a:t>函数结束</a:t>
            </a:r>
            <a:endParaRPr lang="en-US" b="0">
              <a:solidFill>
                <a:srgbClr val="000000"/>
              </a:solidFill>
              <a:latin typeface="Wingdings" panose="05000000000000000000" charset="0"/>
              <a:ea typeface="宋体" panose="02010600030101010101" pitchFamily="2" charset="-122"/>
            </a:endParaRPr>
          </a:p>
          <a:p>
            <a:pPr marL="266700" indent="-266700"/>
            <a:r>
              <a:rPr lang="en-US" b="0">
                <a:solidFill>
                  <a:srgbClr val="000000"/>
                </a:solidFill>
                <a:latin typeface="Wingdings" panose="05000000000000000000" charset="0"/>
                <a:ea typeface="宋体" panose="02010600030101010101" pitchFamily="2" charset="-122"/>
              </a:rPr>
              <a:t>ü</a:t>
            </a:r>
            <a:r>
              <a:rPr lang="zh-CN" b="0">
                <a:solidFill>
                  <a:srgbClr val="000000"/>
                </a:solidFill>
                <a:latin typeface="Calibri" panose="020F0502020204030204" charset="0"/>
                <a:ea typeface="宋体" panose="02010600030101010101" pitchFamily="2" charset="-122"/>
              </a:rPr>
              <a:t>程序中的操作是由函数中的</a:t>
            </a:r>
            <a:r>
              <a:rPr lang="en-US" b="0">
                <a:solidFill>
                  <a:srgbClr val="000000"/>
                </a:solidFill>
                <a:latin typeface="Calibri" panose="020F0502020204030204" charset="0"/>
                <a:ea typeface="宋体" panose="02010600030101010101" pitchFamily="2" charset="-122"/>
              </a:rPr>
              <a:t>C</a:t>
            </a:r>
            <a:r>
              <a:rPr lang="zh-CN" b="0">
                <a:solidFill>
                  <a:srgbClr val="000000"/>
                </a:solidFill>
                <a:latin typeface="Calibri" panose="020F0502020204030204" charset="0"/>
                <a:ea typeface="宋体" panose="02010600030101010101" pitchFamily="2" charset="-122"/>
              </a:rPr>
              <a:t>语句完成的</a:t>
            </a:r>
            <a:endParaRPr lang="en-US" b="0">
              <a:solidFill>
                <a:srgbClr val="000000"/>
              </a:solidFill>
              <a:latin typeface="Wingdings" panose="05000000000000000000" charset="0"/>
              <a:ea typeface="宋体" panose="02010600030101010101" pitchFamily="2" charset="-122"/>
            </a:endParaRPr>
          </a:p>
          <a:p>
            <a:pPr marL="266700" indent="-266700"/>
            <a:r>
              <a:rPr lang="en-US" b="0">
                <a:solidFill>
                  <a:srgbClr val="000000"/>
                </a:solidFill>
                <a:latin typeface="Wingdings" panose="05000000000000000000" charset="0"/>
                <a:ea typeface="宋体" panose="02010600030101010101" pitchFamily="2" charset="-122"/>
              </a:rPr>
              <a:t>ü</a:t>
            </a:r>
            <a:r>
              <a:rPr lang="zh-CN" b="0">
                <a:solidFill>
                  <a:srgbClr val="000000"/>
                </a:solidFill>
                <a:latin typeface="Calibri" panose="020F0502020204030204" charset="0"/>
                <a:ea typeface="宋体" panose="02010600030101010101" pitchFamily="2" charset="-122"/>
              </a:rPr>
              <a:t>在每个数据声明和语句的</a:t>
            </a:r>
            <a:r>
              <a:rPr lang="zh-CN" b="0">
                <a:solidFill>
                  <a:srgbClr val="00B0F0"/>
                </a:solidFill>
                <a:latin typeface="Calibri" panose="020F0502020204030204" charset="0"/>
                <a:ea typeface="宋体" panose="02010600030101010101" pitchFamily="2" charset="-122"/>
              </a:rPr>
              <a:t>最后必须有一个分号</a:t>
            </a:r>
            <a:endParaRPr lang="en-US" b="0">
              <a:solidFill>
                <a:srgbClr val="00B0F0"/>
              </a:solidFill>
              <a:latin typeface="Wingdings" panose="05000000000000000000" charset="0"/>
              <a:ea typeface="宋体" panose="02010600030101010101" pitchFamily="2" charset="-122"/>
            </a:endParaRPr>
          </a:p>
          <a:p>
            <a:pPr marL="266700" indent="-266700"/>
            <a:r>
              <a:rPr lang="en-US" b="0">
                <a:solidFill>
                  <a:srgbClr val="000000"/>
                </a:solidFill>
                <a:latin typeface="Wingdings" panose="05000000000000000000" charset="0"/>
                <a:ea typeface="宋体" panose="02010600030101010101" pitchFamily="2" charset="-122"/>
              </a:rPr>
              <a:t>ü</a:t>
            </a:r>
            <a:r>
              <a:rPr lang="en-US" b="0">
                <a:solidFill>
                  <a:srgbClr val="000000"/>
                </a:solidFill>
                <a:latin typeface="Calibri" panose="020F0502020204030204" charset="0"/>
                <a:ea typeface="宋体" panose="02010600030101010101" pitchFamily="2" charset="-122"/>
              </a:rPr>
              <a:t>C</a:t>
            </a:r>
            <a:r>
              <a:rPr lang="zh-CN" b="0">
                <a:solidFill>
                  <a:srgbClr val="000000"/>
                </a:solidFill>
                <a:latin typeface="Calibri" panose="020F0502020204030204" charset="0"/>
                <a:ea typeface="宋体" panose="02010600030101010101" pitchFamily="2" charset="-122"/>
              </a:rPr>
              <a:t>语言</a:t>
            </a:r>
            <a:r>
              <a:rPr lang="zh-CN" b="0">
                <a:solidFill>
                  <a:srgbClr val="00B0F0"/>
                </a:solidFill>
                <a:latin typeface="Calibri" panose="020F0502020204030204" charset="0"/>
                <a:ea typeface="宋体" panose="02010600030101010101" pitchFamily="2" charset="-122"/>
              </a:rPr>
              <a:t>本身不提供输入输出语句</a:t>
            </a:r>
            <a:r>
              <a:rPr lang="zh-CN" b="0">
                <a:solidFill>
                  <a:srgbClr val="000000"/>
                </a:solidFill>
                <a:latin typeface="Calibri" panose="020F0502020204030204" charset="0"/>
                <a:ea typeface="宋体" panose="02010600030101010101" pitchFamily="2" charset="-122"/>
              </a:rPr>
              <a:t>，输入输出操作由函数完成（输入输出是由scanf，printf等库函数来完成的，对输入输出实现函数化）</a:t>
            </a:r>
            <a:endParaRPr lang="en-US" b="0">
              <a:latin typeface="Calibri" panose="020F0502020204030204" charset="0"/>
              <a:ea typeface="宋体" panose="02010600030101010101" pitchFamily="2" charset="-122"/>
              <a:cs typeface="Times New Roman" panose="02020603050405020304" charset="0"/>
            </a:endParaRPr>
          </a:p>
          <a:p>
            <a:pPr marL="266700" indent="-266700"/>
            <a:r>
              <a:rPr lang="en-US" b="0">
                <a:latin typeface="Calibri" panose="020F0502020204030204" charset="0"/>
                <a:ea typeface="宋体" panose="02010600030101010101" pitchFamily="2" charset="-122"/>
                <a:cs typeface="Times New Roman" panose="02020603050405020304" charset="0"/>
              </a:rPr>
              <a:t> </a:t>
            </a:r>
            <a:endParaRPr lang="zh-CN" b="0">
              <a:solidFill>
                <a:srgbClr val="00B0F0"/>
              </a:solidFill>
              <a:latin typeface="Calibri" panose="020F0502020204030204" charset="0"/>
              <a:ea typeface="宋体" panose="02010600030101010101" pitchFamily="2" charset="-122"/>
            </a:endParaRPr>
          </a:p>
          <a:p>
            <a:pPr marL="266700" indent="-266700"/>
            <a:r>
              <a:rPr lang="zh-CN" b="0">
                <a:solidFill>
                  <a:srgbClr val="00B0F0"/>
                </a:solidFill>
                <a:latin typeface="Calibri" panose="020F0502020204030204" charset="0"/>
                <a:ea typeface="宋体" panose="02010600030101010101" pitchFamily="2" charset="-122"/>
              </a:rPr>
              <a:t>算法的三种基本结构：顺序，选择，循环</a:t>
            </a:r>
            <a:endParaRPr lang="zh-CN" b="0">
              <a:solidFill>
                <a:srgbClr val="00B0F0"/>
              </a:solidFill>
              <a:latin typeface="Calibri" panose="020F0502020204030204" charset="0"/>
              <a:ea typeface="宋体" panose="02010600030101010101" pitchFamily="2" charset="-122"/>
            </a:endParaRPr>
          </a:p>
          <a:p>
            <a:pPr marL="266700" indent="-266700"/>
            <a:r>
              <a:rPr lang="en-US" altLang="zh-CN" b="0">
                <a:solidFill>
                  <a:srgbClr val="00B0F0"/>
                </a:solidFill>
                <a:latin typeface="Calibri" panose="020F0502020204030204" charset="0"/>
                <a:ea typeface="宋体" panose="02010600030101010101" pitchFamily="2" charset="-122"/>
              </a:rPr>
              <a:t>   </a:t>
            </a:r>
            <a:r>
              <a:rPr lang="zh-CN" b="0">
                <a:solidFill>
                  <a:srgbClr val="00B0F0"/>
                </a:solidFill>
                <a:latin typeface="Calibri" panose="020F0502020204030204" charset="0"/>
                <a:ea typeface="宋体" panose="02010600030101010101" pitchFamily="2" charset="-122"/>
              </a:rPr>
              <a:t>（1：当型结构（while）循环结构</a:t>
            </a:r>
            <a:endParaRPr lang="zh-CN" b="0">
              <a:solidFill>
                <a:srgbClr val="00B0F0"/>
              </a:solidFill>
              <a:latin typeface="Calibri" panose="020F0502020204030204" charset="0"/>
              <a:ea typeface="宋体" panose="02010600030101010101" pitchFamily="2" charset="-122"/>
            </a:endParaRPr>
          </a:p>
          <a:p>
            <a:pPr marL="266700" indent="-266700"/>
            <a:r>
              <a:rPr lang="en-US" altLang="zh-CN" b="0">
                <a:solidFill>
                  <a:srgbClr val="00B0F0"/>
                </a:solidFill>
                <a:latin typeface="Calibri" panose="020F0502020204030204" charset="0"/>
                <a:ea typeface="宋体" panose="02010600030101010101" pitchFamily="2" charset="-122"/>
              </a:rPr>
              <a:t>        </a:t>
            </a:r>
            <a:r>
              <a:rPr lang="zh-CN" b="0">
                <a:solidFill>
                  <a:srgbClr val="00B0F0"/>
                </a:solidFill>
                <a:latin typeface="Calibri" panose="020F0502020204030204" charset="0"/>
                <a:ea typeface="宋体" panose="02010600030101010101" pitchFamily="2" charset="-122"/>
              </a:rPr>
              <a:t>2：直到型结构（until型）循环结构）</a:t>
            </a:r>
            <a:endParaRPr lang="zh-CN" altLang="en-US" b="0">
              <a:solidFill>
                <a:srgbClr val="00B0F0"/>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09</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6189345" cy="706755"/>
            <a:chOff x="472997" y="320031"/>
            <a:chExt cx="6189345"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09</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5418455"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动态和静态存储方式</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4" name="文本框 103"/>
          <p:cNvSpPr txBox="1"/>
          <p:nvPr/>
        </p:nvSpPr>
        <p:spPr>
          <a:xfrm>
            <a:off x="2251710" y="1213485"/>
            <a:ext cx="7689215" cy="2861310"/>
          </a:xfrm>
          <a:prstGeom prst="rect">
            <a:avLst/>
          </a:prstGeom>
          <a:noFill/>
          <a:ln w="9525">
            <a:noFill/>
          </a:ln>
        </p:spPr>
        <p:txBody>
          <a:bodyPr wrap="square">
            <a:spAutoFit/>
          </a:bodyPr>
          <a:lstStyle/>
          <a:p>
            <a:pPr indent="0"/>
            <a:r>
              <a:rPr lang="zh-CN" b="0">
                <a:ea typeface="宋体" panose="02010600030101010101" pitchFamily="2" charset="-122"/>
              </a:rPr>
              <a:t>动态存储方式和静态存储方式</a:t>
            </a:r>
            <a:endParaRPr lang="zh-CN" b="0">
              <a:ea typeface="宋体" panose="02010600030101010101" pitchFamily="2" charset="-122"/>
            </a:endParaRPr>
          </a:p>
          <a:p>
            <a:pPr indent="0"/>
            <a:r>
              <a:rPr lang="zh-CN" b="0">
                <a:ea typeface="宋体" panose="02010600030101010101" pitchFamily="2" charset="-122"/>
              </a:rPr>
              <a:t>我们既可以从变量的作用域角度（空间的角度）来进行观察，变量可以分为局部变量和全局变量。</a:t>
            </a:r>
            <a:endParaRPr lang="zh-CN" b="0">
              <a:ea typeface="宋体" panose="02010600030101010101" pitchFamily="2" charset="-122"/>
            </a:endParaRPr>
          </a:p>
          <a:p>
            <a:pPr indent="0"/>
            <a:r>
              <a:rPr lang="zh-CN" b="0">
                <a:ea typeface="宋体" panose="02010600030101010101" pitchFamily="2" charset="-122"/>
              </a:rPr>
              <a:t>也可以通过变量值存在的时间（即生存期）来观察。有的变量在程序运行的整个过程中都是存在的，但是有的变量</a:t>
            </a:r>
            <a:r>
              <a:rPr lang="zh-CN" b="0">
                <a:solidFill>
                  <a:srgbClr val="FF0000"/>
                </a:solidFill>
                <a:ea typeface="宋体" panose="02010600030101010101" pitchFamily="2" charset="-122"/>
              </a:rPr>
              <a:t>则是在调用其所在的函数时才临时分配存储单元</a:t>
            </a:r>
            <a:r>
              <a:rPr lang="zh-CN" b="0">
                <a:ea typeface="宋体" panose="02010600030101010101" pitchFamily="2" charset="-122"/>
              </a:rPr>
              <a:t>，而在</a:t>
            </a:r>
            <a:r>
              <a:rPr lang="zh-CN" b="0">
                <a:solidFill>
                  <a:srgbClr val="FF0000"/>
                </a:solidFill>
                <a:ea typeface="宋体" panose="02010600030101010101" pitchFamily="2" charset="-122"/>
              </a:rPr>
              <a:t>函数调用结束后，该存储单元就马上释放了</a:t>
            </a:r>
            <a:r>
              <a:rPr lang="zh-CN" b="0">
                <a:ea typeface="宋体" panose="02010600030101010101" pitchFamily="2" charset="-122"/>
              </a:rPr>
              <a:t>，变量不存在了。也就是说变量的存储方式有两种：静态存储方式和动态存储方式。</a:t>
            </a:r>
            <a:endParaRPr lang="zh-CN" b="0">
              <a:ea typeface="宋体" panose="02010600030101010101" pitchFamily="2" charset="-122"/>
            </a:endParaRPr>
          </a:p>
          <a:p>
            <a:pPr indent="0"/>
            <a:r>
              <a:rPr lang="zh-CN" b="0">
                <a:ea typeface="宋体" panose="02010600030101010101" pitchFamily="2" charset="-122"/>
              </a:rPr>
              <a:t>一．</a:t>
            </a:r>
            <a:r>
              <a:rPr lang="zh-CN" b="0">
                <a:solidFill>
                  <a:srgbClr val="FF0000"/>
                </a:solidFill>
                <a:ea typeface="宋体" panose="02010600030101010101" pitchFamily="2" charset="-122"/>
              </a:rPr>
              <a:t>全局变量全部存放在静态存储空间中。</a:t>
            </a:r>
            <a:endParaRPr lang="zh-CN" b="0">
              <a:latin typeface="Calibri" panose="020F0502020204030204" charset="0"/>
              <a:ea typeface="宋体" panose="02010600030101010101" pitchFamily="2" charset="-122"/>
            </a:endParaRPr>
          </a:p>
          <a:p>
            <a:pPr indent="0"/>
            <a:r>
              <a:rPr lang="zh-CN" b="0">
                <a:latin typeface="Calibri" panose="020F0502020204030204" charset="0"/>
                <a:ea typeface="宋体" panose="02010600030101010101" pitchFamily="2" charset="-122"/>
              </a:rPr>
              <a:t>二</a:t>
            </a:r>
            <a:endParaRPr lang="zh-CN" altLang="en-US" b="0">
              <a:latin typeface="Calibri" panose="020F0502020204030204" charset="0"/>
              <a:ea typeface="宋体" panose="02010600030101010101" pitchFamily="2" charset="-122"/>
            </a:endParaRPr>
          </a:p>
        </p:txBody>
      </p:sp>
      <p:pic>
        <p:nvPicPr>
          <p:cNvPr id="2" name="图片 1"/>
          <p:cNvPicPr/>
          <p:nvPr/>
        </p:nvPicPr>
        <p:blipFill>
          <a:blip r:embed="rId1"/>
          <a:stretch>
            <a:fillRect/>
          </a:stretch>
        </p:blipFill>
        <p:spPr>
          <a:xfrm>
            <a:off x="2122170" y="4007485"/>
            <a:ext cx="7947025" cy="1883410"/>
          </a:xfrm>
          <a:prstGeom prst="rect">
            <a:avLst/>
          </a:prstGeom>
          <a:noFill/>
          <a:ln w="9525">
            <a:noFill/>
          </a:ln>
        </p:spPr>
      </p:pic>
      <p:sp>
        <p:nvSpPr>
          <p:cNvPr id="105" name="文本框 104"/>
          <p:cNvSpPr txBox="1"/>
          <p:nvPr/>
        </p:nvSpPr>
        <p:spPr>
          <a:xfrm>
            <a:off x="2251710" y="5808345"/>
            <a:ext cx="6074410" cy="922020"/>
          </a:xfrm>
          <a:prstGeom prst="rect">
            <a:avLst/>
          </a:prstGeom>
          <a:noFill/>
          <a:ln w="9525">
            <a:noFill/>
          </a:ln>
        </p:spPr>
        <p:txBody>
          <a:bodyPr wrap="square">
            <a:spAutoFit/>
          </a:bodyPr>
          <a:lstStyle/>
          <a:p>
            <a:pPr indent="0"/>
            <a:endParaRPr lang="zh-CN" b="0">
              <a:ea typeface="宋体" panose="02010600030101010101" pitchFamily="2" charset="-122"/>
            </a:endParaRPr>
          </a:p>
          <a:p>
            <a:pPr indent="0"/>
            <a:r>
              <a:rPr lang="zh-CN" b="0">
                <a:ea typeface="宋体" panose="02010600030101010101" pitchFamily="2" charset="-122"/>
              </a:rPr>
              <a:t>对于以上这些数据，我们在函数调用开始时分配动态存储空间，</a:t>
            </a:r>
            <a:r>
              <a:rPr lang="zh-CN" b="0">
                <a:solidFill>
                  <a:srgbClr val="FF0000"/>
                </a:solidFill>
                <a:ea typeface="宋体" panose="02010600030101010101" pitchFamily="2" charset="-122"/>
              </a:rPr>
              <a:t>函数结束时释放这些空间</a:t>
            </a:r>
            <a:r>
              <a:rPr lang="zh-CN" b="0">
                <a:ea typeface="宋体" panose="02010600030101010101" pitchFamily="2" charset="-122"/>
              </a:rPr>
              <a:t>。</a:t>
            </a:r>
            <a:endParaRPr lang="zh-CN" altLang="en-US" b="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10</a:t>
            </a:r>
            <a:endPar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5180330" cy="706755"/>
            <a:chOff x="472997" y="320031"/>
            <a:chExt cx="518033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440944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局部变量类型</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5" name="文本框 104"/>
          <p:cNvSpPr txBox="1"/>
          <p:nvPr/>
        </p:nvSpPr>
        <p:spPr>
          <a:xfrm>
            <a:off x="2322830" y="957580"/>
            <a:ext cx="7546340" cy="4540250"/>
          </a:xfrm>
          <a:prstGeom prst="rect">
            <a:avLst/>
          </a:prstGeom>
          <a:noFill/>
          <a:ln w="9525">
            <a:noFill/>
          </a:ln>
        </p:spPr>
        <p:txBody>
          <a:bodyPr wrap="square">
            <a:noAutofit/>
          </a:bodyPr>
          <a:lstStyle/>
          <a:p>
            <a:pPr indent="0"/>
            <a:r>
              <a:rPr lang="en-US" sz="2400" b="0">
                <a:latin typeface="华文新魏" panose="02010800040101010101" charset="-122"/>
                <a:ea typeface="宋体" panose="02010600030101010101" pitchFamily="2" charset="-122"/>
              </a:rPr>
              <a:t>1. </a:t>
            </a:r>
            <a:r>
              <a:rPr lang="zh-CN" sz="2400" b="0">
                <a:ea typeface="宋体" panose="02010600030101010101" pitchFamily="2" charset="-122"/>
              </a:rPr>
              <a:t>自动变量（auto）</a:t>
            </a:r>
            <a:endParaRPr lang="zh-CN" sz="2400" b="0">
              <a:ea typeface="宋体" panose="02010600030101010101" pitchFamily="2" charset="-122"/>
            </a:endParaRPr>
          </a:p>
          <a:p>
            <a:pPr indent="0"/>
            <a:r>
              <a:rPr lang="zh-CN" sz="2400" b="0">
                <a:ea typeface="宋体" panose="02010600030101010101" pitchFamily="2" charset="-122"/>
              </a:rPr>
              <a:t>不写auto则隐含指定为“自动存储类别”，属于动态存储类别</a:t>
            </a:r>
            <a:endParaRPr lang="zh-CN" sz="2400" b="0">
              <a:ea typeface="宋体" panose="02010600030101010101" pitchFamily="2" charset="-122"/>
            </a:endParaRPr>
          </a:p>
          <a:p>
            <a:pPr indent="0"/>
            <a:r>
              <a:rPr lang="zh-CN" sz="2400" b="0">
                <a:ea typeface="宋体" panose="02010600030101010101" pitchFamily="2" charset="-122"/>
              </a:rPr>
              <a:t>程序中大多数的变量都是自动变量</a:t>
            </a:r>
            <a:endParaRPr lang="en-US" sz="2400" b="0">
              <a:latin typeface="华文新魏" panose="02010800040101010101" charset="-122"/>
              <a:ea typeface="宋体" panose="02010600030101010101" pitchFamily="2" charset="-122"/>
            </a:endParaRPr>
          </a:p>
          <a:p>
            <a:pPr indent="0"/>
            <a:r>
              <a:rPr lang="en-US" sz="2400" b="0">
                <a:latin typeface="华文新魏" panose="02010800040101010101" charset="-122"/>
                <a:ea typeface="宋体" panose="02010600030101010101" pitchFamily="2" charset="-122"/>
              </a:rPr>
              <a:t>2. </a:t>
            </a:r>
            <a:r>
              <a:rPr lang="zh-CN" sz="2400" b="0">
                <a:ea typeface="宋体" panose="02010600030101010101" pitchFamily="2" charset="-122"/>
              </a:rPr>
              <a:t>静态局部变量（static局部变量）</a:t>
            </a:r>
            <a:endParaRPr lang="zh-CN" sz="2400" b="0">
              <a:ea typeface="宋体" panose="02010600030101010101" pitchFamily="2" charset="-122"/>
            </a:endParaRPr>
          </a:p>
          <a:p>
            <a:pPr indent="0"/>
            <a:r>
              <a:rPr lang="zh-CN" sz="2400" b="0">
                <a:ea typeface="宋体" panose="02010600030101010101" pitchFamily="2" charset="-122"/>
              </a:rPr>
              <a:t>注意：（1）静态局部变量是在编译时赋初值的，</a:t>
            </a:r>
            <a:r>
              <a:rPr lang="zh-CN" sz="2400" b="0">
                <a:solidFill>
                  <a:srgbClr val="FF0000"/>
                </a:solidFill>
                <a:ea typeface="宋体" panose="02010600030101010101" pitchFamily="2" charset="-122"/>
              </a:rPr>
              <a:t>也就是说一般只赋值一次，在程序运行时它已有初值。</a:t>
            </a:r>
            <a:r>
              <a:rPr lang="zh-CN" sz="2400" b="0">
                <a:ea typeface="宋体" panose="02010600030101010101" pitchFamily="2" charset="-122"/>
              </a:rPr>
              <a:t>以后每次调用函数的时候</a:t>
            </a:r>
            <a:r>
              <a:rPr lang="zh-CN" sz="2400" b="0">
                <a:solidFill>
                  <a:srgbClr val="FF0000"/>
                </a:solidFill>
                <a:ea typeface="宋体" panose="02010600030101010101" pitchFamily="2" charset="-122"/>
              </a:rPr>
              <a:t>不再赋初值，而只是保留上次函数调用结束后的值</a:t>
            </a:r>
            <a:r>
              <a:rPr lang="zh-CN" sz="2400" b="0">
                <a:ea typeface="宋体" panose="02010600030101010101" pitchFamily="2" charset="-122"/>
              </a:rPr>
              <a:t>。</a:t>
            </a:r>
            <a:endParaRPr lang="en-US" sz="2400" b="0">
              <a:latin typeface="华文新魏" panose="02010800040101010101" charset="-122"/>
              <a:ea typeface="宋体" panose="02010600030101010101" pitchFamily="2" charset="-122"/>
            </a:endParaRPr>
          </a:p>
          <a:p>
            <a:pPr indent="0"/>
            <a:r>
              <a:rPr lang="en-US" sz="2400" b="0">
                <a:latin typeface="华文新魏" panose="02010800040101010101" charset="-122"/>
                <a:ea typeface="宋体" panose="02010600030101010101" pitchFamily="2" charset="-122"/>
              </a:rPr>
              <a:t>         </a:t>
            </a:r>
            <a:r>
              <a:rPr lang="zh-CN" sz="2400" b="0">
                <a:ea typeface="宋体" panose="02010600030101010101" pitchFamily="2" charset="-122"/>
              </a:rPr>
              <a:t>而对自动变量赋初值，不是在编译时进行的。而是在函数调用的时候进行的，</a:t>
            </a:r>
            <a:r>
              <a:rPr lang="zh-CN" sz="2400" b="0">
                <a:solidFill>
                  <a:srgbClr val="FF0000"/>
                </a:solidFill>
                <a:ea typeface="宋体" panose="02010600030101010101" pitchFamily="2" charset="-122"/>
              </a:rPr>
              <a:t>每调用一次函数重新给一次初值，相当于执行一次赋值语句。</a:t>
            </a:r>
            <a:endParaRPr lang="zh-CN" sz="2400" b="0">
              <a:solidFill>
                <a:srgbClr val="FF0000"/>
              </a:solidFill>
              <a:ea typeface="宋体" panose="02010600030101010101" pitchFamily="2" charset="-122"/>
            </a:endParaRPr>
          </a:p>
          <a:p>
            <a:pPr indent="0"/>
            <a:r>
              <a:rPr lang="zh-CN" sz="2400" b="0">
                <a:solidFill>
                  <a:srgbClr val="FF0000"/>
                </a:solidFill>
                <a:ea typeface="宋体" panose="02010600030101010101" pitchFamily="2" charset="-122"/>
              </a:rPr>
              <a:t>（2）虽然静态局部变量在函数调用以后依然存在，但是其它函数是不能引用的，因为是局部变量，只能被本函数引用，而不能被其他函数所引用。</a:t>
            </a:r>
            <a:endParaRPr lang="zh-CN" altLang="en-US" sz="2400" b="0">
              <a:solidFill>
                <a:srgbClr val="FF0000"/>
              </a:solidFill>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01</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初识指针</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2731770" y="1266190"/>
            <a:ext cx="6523990" cy="3538220"/>
          </a:xfrm>
          <a:prstGeom prst="rect">
            <a:avLst/>
          </a:prstGeom>
          <a:noFill/>
          <a:ln w="9525">
            <a:noFill/>
          </a:ln>
        </p:spPr>
        <p:txBody>
          <a:bodyPr wrap="square">
            <a:spAutoFit/>
          </a:bodyPr>
          <a:lstStyle/>
          <a:p>
            <a:pPr indent="0"/>
            <a:r>
              <a:rPr lang="zh-CN" sz="3200" b="0">
                <a:ea typeface="宋体" panose="02010600030101010101" pitchFamily="2" charset="-122"/>
              </a:rPr>
              <a:t>指向是通过地址来实现的，由于通过地址能找到所需的变量单元，因此说，地址指向该变量单元（如同说一个一个房间号能够指向某一个房间一样）。将地址形象化地称为指针，意思是能通过它找到以它为地址的内存单元</a:t>
            </a:r>
            <a:endParaRPr lang="zh-CN" altLang="en-US" sz="3200" b="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02</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指针变量</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0" y="1286192"/>
            <a:ext cx="5080000" cy="5354320"/>
          </a:xfrm>
          <a:prstGeom prst="rect">
            <a:avLst/>
          </a:prstGeom>
          <a:noFill/>
          <a:ln w="9525">
            <a:noFill/>
          </a:ln>
        </p:spPr>
        <p:txBody>
          <a:bodyPr>
            <a:spAutoFit/>
          </a:bodyPr>
          <a:lstStyle/>
          <a:p>
            <a:pPr indent="0"/>
            <a:r>
              <a:rPr lang="zh-CN" b="0">
                <a:ea typeface="宋体" panose="02010600030101010101" pitchFamily="2" charset="-122"/>
              </a:rPr>
              <a:t>如果有一个变量专门用来存放另一个变量的地址（即指针）那么这个</a:t>
            </a:r>
            <a:r>
              <a:rPr lang="zh-CN" b="0">
                <a:solidFill>
                  <a:srgbClr val="FF0000"/>
                </a:solidFill>
                <a:ea typeface="宋体" panose="02010600030101010101" pitchFamily="2" charset="-122"/>
              </a:rPr>
              <a:t>变量</a:t>
            </a:r>
            <a:r>
              <a:rPr lang="zh-CN" b="0">
                <a:ea typeface="宋体" panose="02010600030101010101" pitchFamily="2" charset="-122"/>
              </a:rPr>
              <a:t>称为指针变量。指针变量就是地址变量，用来</a:t>
            </a:r>
            <a:r>
              <a:rPr lang="zh-CN" b="0">
                <a:solidFill>
                  <a:srgbClr val="FF0000"/>
                </a:solidFill>
                <a:ea typeface="宋体" panose="02010600030101010101" pitchFamily="2" charset="-122"/>
              </a:rPr>
              <a:t>存放地址</a:t>
            </a:r>
            <a:r>
              <a:rPr lang="zh-CN" b="0">
                <a:ea typeface="宋体" panose="02010600030101010101" pitchFamily="2" charset="-122"/>
              </a:rPr>
              <a:t>，</a:t>
            </a:r>
            <a:r>
              <a:rPr lang="zh-CN" b="0">
                <a:solidFill>
                  <a:srgbClr val="FF0000"/>
                </a:solidFill>
                <a:ea typeface="宋体" panose="02010600030101010101" pitchFamily="2" charset="-122"/>
              </a:rPr>
              <a:t>指针变量的值是地址</a:t>
            </a:r>
            <a:r>
              <a:rPr lang="zh-CN" b="0">
                <a:ea typeface="宋体" panose="02010600030101010101" pitchFamily="2" charset="-122"/>
              </a:rPr>
              <a:t>（指针）</a:t>
            </a:r>
            <a:endParaRPr lang="zh-CN" b="0">
              <a:ea typeface="宋体" panose="02010600030101010101" pitchFamily="2" charset="-122"/>
            </a:endParaRPr>
          </a:p>
          <a:p>
            <a:pPr indent="0"/>
            <a:r>
              <a:rPr lang="zh-CN" b="0">
                <a:ea typeface="宋体" panose="02010600030101010101" pitchFamily="2" charset="-122"/>
              </a:rPr>
              <a:t>我们访问有两种方式</a:t>
            </a:r>
            <a:endParaRPr lang="zh-CN" b="0">
              <a:ea typeface="宋体" panose="02010600030101010101" pitchFamily="2" charset="-122"/>
            </a:endParaRPr>
          </a:p>
          <a:p>
            <a:pPr indent="0"/>
            <a:r>
              <a:rPr lang="zh-CN" b="0">
                <a:ea typeface="宋体" panose="02010600030101010101" pitchFamily="2" charset="-122"/>
              </a:rPr>
              <a:t>直接：通过</a:t>
            </a:r>
            <a:r>
              <a:rPr lang="zh-CN" b="0">
                <a:solidFill>
                  <a:srgbClr val="FF0000"/>
                </a:solidFill>
                <a:ea typeface="宋体" panose="02010600030101010101" pitchFamily="2" charset="-122"/>
              </a:rPr>
              <a:t>变量名</a:t>
            </a:r>
            <a:r>
              <a:rPr lang="zh-CN" b="0">
                <a:ea typeface="宋体" panose="02010600030101010101" pitchFamily="2" charset="-122"/>
              </a:rPr>
              <a:t>访问</a:t>
            </a:r>
            <a:endParaRPr lang="zh-CN" b="0">
              <a:ea typeface="宋体" panose="02010600030101010101" pitchFamily="2" charset="-122"/>
            </a:endParaRPr>
          </a:p>
          <a:p>
            <a:pPr indent="0"/>
            <a:r>
              <a:rPr lang="zh-CN" b="0">
                <a:ea typeface="宋体" panose="02010600030101010101" pitchFamily="2" charset="-122"/>
              </a:rPr>
              <a:t>间接：通过</a:t>
            </a:r>
            <a:r>
              <a:rPr lang="zh-CN" b="0">
                <a:solidFill>
                  <a:srgbClr val="FF0000"/>
                </a:solidFill>
                <a:ea typeface="宋体" panose="02010600030101010101" pitchFamily="2" charset="-122"/>
              </a:rPr>
              <a:t>指针</a:t>
            </a:r>
            <a:r>
              <a:rPr lang="zh-CN" b="0">
                <a:ea typeface="宋体" panose="02010600030101010101" pitchFamily="2" charset="-122"/>
              </a:rPr>
              <a:t>访问</a:t>
            </a:r>
            <a:endParaRPr lang="zh-CN" b="0">
              <a:ea typeface="宋体" panose="02010600030101010101" pitchFamily="2" charset="-122"/>
            </a:endParaRPr>
          </a:p>
          <a:p>
            <a:pPr indent="0"/>
            <a:r>
              <a:rPr lang="zh-CN" b="0">
                <a:ea typeface="宋体" panose="02010600030101010101" pitchFamily="2" charset="-122"/>
              </a:rPr>
              <a:t>定义指针变量时，左侧应该有</a:t>
            </a:r>
            <a:r>
              <a:rPr lang="zh-CN" b="0">
                <a:solidFill>
                  <a:srgbClr val="FF0000"/>
                </a:solidFill>
                <a:ea typeface="宋体" panose="02010600030101010101" pitchFamily="2" charset="-122"/>
              </a:rPr>
              <a:t>类型名</a:t>
            </a:r>
            <a:r>
              <a:rPr lang="zh-CN" b="0">
                <a:ea typeface="宋体" panose="02010600030101010101" pitchFamily="2" charset="-122"/>
              </a:rPr>
              <a:t>，否则就不是定义为指针变量（储存指针的变量）</a:t>
            </a:r>
            <a:endParaRPr lang="zh-CN" b="0">
              <a:ea typeface="宋体" panose="02010600030101010101" pitchFamily="2" charset="-122"/>
            </a:endParaRPr>
          </a:p>
          <a:p>
            <a:pPr indent="0"/>
            <a:r>
              <a:rPr lang="zh-CN" b="0">
                <a:ea typeface="宋体" panose="02010600030101010101" pitchFamily="2" charset="-122"/>
              </a:rPr>
              <a:t>定义指针一般形式：</a:t>
            </a:r>
            <a:r>
              <a:rPr lang="zh-CN" b="0">
                <a:solidFill>
                  <a:srgbClr val="FF0000"/>
                </a:solidFill>
                <a:ea typeface="宋体" panose="02010600030101010101" pitchFamily="2" charset="-122"/>
              </a:rPr>
              <a:t>类型名</a:t>
            </a:r>
            <a:r>
              <a:rPr lang="en-US" b="0">
                <a:latin typeface="华文新魏" panose="02010800040101010101" charset="-122"/>
                <a:ea typeface="宋体" panose="02010600030101010101" pitchFamily="2" charset="-122"/>
              </a:rPr>
              <a:t> </a:t>
            </a:r>
            <a:r>
              <a:rPr lang="zh-CN" b="0">
                <a:solidFill>
                  <a:srgbClr val="FF0000"/>
                </a:solidFill>
                <a:ea typeface="宋体" panose="02010600030101010101" pitchFamily="2" charset="-122"/>
              </a:rPr>
              <a:t>*</a:t>
            </a:r>
            <a:r>
              <a:rPr lang="zh-CN" b="0">
                <a:ea typeface="宋体" panose="02010600030101010101" pitchFamily="2" charset="-122"/>
              </a:rPr>
              <a:t>指针变量名</a:t>
            </a:r>
            <a:endParaRPr lang="zh-CN" b="0">
              <a:ea typeface="宋体" panose="02010600030101010101" pitchFamily="2" charset="-122"/>
            </a:endParaRPr>
          </a:p>
          <a:p>
            <a:pPr indent="0"/>
            <a:r>
              <a:rPr lang="zh-CN" b="0">
                <a:ea typeface="宋体" panose="02010600030101010101" pitchFamily="2" charset="-122"/>
              </a:rPr>
              <a:t>如int*p；</a:t>
            </a:r>
            <a:endParaRPr lang="zh-CN" b="0">
              <a:ea typeface="宋体" panose="02010600030101010101" pitchFamily="2" charset="-122"/>
            </a:endParaRPr>
          </a:p>
          <a:p>
            <a:pPr indent="0"/>
            <a:r>
              <a:rPr lang="en-US" altLang="zh-CN" b="0">
                <a:ea typeface="宋体" panose="02010600030101010101" pitchFamily="2" charset="-122"/>
              </a:rPr>
              <a:t>*</a:t>
            </a:r>
            <a:r>
              <a:rPr lang="zh-CN" b="0">
                <a:ea typeface="宋体" panose="02010600030101010101" pitchFamily="2" charset="-122"/>
              </a:rPr>
              <a:t>结合方向是从右向左</a:t>
            </a:r>
            <a:endParaRPr lang="zh-CN" b="0">
              <a:ea typeface="宋体" panose="02010600030101010101" pitchFamily="2" charset="-122"/>
            </a:endParaRPr>
          </a:p>
          <a:p>
            <a:pPr indent="0"/>
            <a:r>
              <a:rPr lang="zh-CN" b="0">
                <a:ea typeface="宋体" panose="02010600030101010101" pitchFamily="2" charset="-122"/>
              </a:rPr>
              <a:t>Int是基类型。基类型用来指定此指针变量可以指向的变量的类型。例如说，上面定义的，基类型为int的指针变量p可以用来指向整型的变量i和j，而</a:t>
            </a:r>
            <a:r>
              <a:rPr lang="zh-CN" b="0">
                <a:solidFill>
                  <a:srgbClr val="FF0000"/>
                </a:solidFill>
                <a:ea typeface="宋体" panose="02010600030101010101" pitchFamily="2" charset="-122"/>
              </a:rPr>
              <a:t>不能指向浮点型的变量a和b</a:t>
            </a:r>
            <a:r>
              <a:rPr lang="zh-CN" b="0">
                <a:ea typeface="宋体" panose="02010600030101010101" pitchFamily="2" charset="-122"/>
              </a:rPr>
              <a:t>。</a:t>
            </a:r>
            <a:endParaRPr lang="zh-CN" b="0">
              <a:ea typeface="宋体" panose="02010600030101010101" pitchFamily="2" charset="-122"/>
            </a:endParaRPr>
          </a:p>
          <a:p>
            <a:pPr indent="0"/>
            <a:r>
              <a:rPr lang="zh-CN" b="0">
                <a:ea typeface="宋体" panose="02010600030101010101" pitchFamily="2" charset="-122"/>
              </a:rPr>
              <a:t>定义时，指针变量前面的</a:t>
            </a:r>
            <a:r>
              <a:rPr lang="zh-CN" b="0">
                <a:solidFill>
                  <a:srgbClr val="FF0000"/>
                </a:solidFill>
                <a:ea typeface="宋体" panose="02010600030101010101" pitchFamily="2" charset="-122"/>
              </a:rPr>
              <a:t>*表示该变量为指针型变量。</a:t>
            </a:r>
            <a:endParaRPr lang="zh-CN" b="0">
              <a:solidFill>
                <a:srgbClr val="FF0000"/>
              </a:solidFill>
              <a:ea typeface="宋体" panose="02010600030101010101" pitchFamily="2" charset="-122"/>
            </a:endParaRPr>
          </a:p>
          <a:p>
            <a:pPr indent="0"/>
            <a:r>
              <a:rPr lang="zh-CN" b="0">
                <a:ea typeface="宋体" panose="02010600030101010101" pitchFamily="2" charset="-122"/>
              </a:rPr>
              <a:t>定义指针变量必须要指定基类型。</a:t>
            </a:r>
            <a:endParaRPr lang="zh-CN" altLang="en-US" b="0">
              <a:solidFill>
                <a:srgbClr val="FF0000"/>
              </a:solidFill>
              <a:ea typeface="宋体" panose="02010600030101010101" pitchFamily="2" charset="-122"/>
            </a:endParaRPr>
          </a:p>
        </p:txBody>
      </p:sp>
      <p:sp>
        <p:nvSpPr>
          <p:cNvPr id="3" name="文本框 2"/>
          <p:cNvSpPr txBox="1"/>
          <p:nvPr/>
        </p:nvSpPr>
        <p:spPr>
          <a:xfrm>
            <a:off x="5228590" y="986155"/>
            <a:ext cx="6096000" cy="1753235"/>
          </a:xfrm>
          <a:prstGeom prst="rect">
            <a:avLst/>
          </a:prstGeom>
          <a:noFill/>
        </p:spPr>
        <p:txBody>
          <a:bodyPr wrap="square" rtlCol="0" anchor="t">
            <a:spAutoFit/>
          </a:bodyPr>
          <a:lstStyle/>
          <a:p>
            <a:pPr indent="0"/>
            <a:r>
              <a:rPr lang="zh-CN">
                <a:ea typeface="宋体" panose="02010600030101010101" pitchFamily="2" charset="-122"/>
                <a:sym typeface="+mn-ea"/>
              </a:rPr>
              <a:t>易错点</a:t>
            </a:r>
            <a:r>
              <a:rPr lang="en-US">
                <a:latin typeface="华文新魏" panose="02010800040101010101" charset="-122"/>
                <a:ea typeface="宋体" panose="02010600030101010101" pitchFamily="2" charset="-122"/>
                <a:sym typeface="+mn-ea"/>
              </a:rPr>
              <a:t>:int a;</a:t>
            </a:r>
            <a:endParaRPr lang="en-US">
              <a:latin typeface="华文新魏" panose="02010800040101010101" charset="-122"/>
              <a:ea typeface="宋体" panose="02010600030101010101" pitchFamily="2" charset="-122"/>
              <a:sym typeface="+mn-ea"/>
            </a:endParaRPr>
          </a:p>
          <a:p>
            <a:pPr indent="0"/>
            <a:r>
              <a:rPr lang="en-US">
                <a:latin typeface="华文新魏" panose="02010800040101010101" charset="-122"/>
                <a:ea typeface="宋体" panose="02010600030101010101" pitchFamily="2" charset="-122"/>
                <a:sym typeface="+mn-ea"/>
              </a:rPr>
              <a:t>Float*p;</a:t>
            </a:r>
            <a:endParaRPr lang="en-US">
              <a:latin typeface="华文新魏" panose="02010800040101010101" charset="-122"/>
              <a:ea typeface="宋体" panose="02010600030101010101" pitchFamily="2" charset="-122"/>
              <a:sym typeface="+mn-ea"/>
            </a:endParaRPr>
          </a:p>
          <a:p>
            <a:pPr indent="0"/>
            <a:r>
              <a:rPr lang="en-US">
                <a:latin typeface="华文新魏" panose="02010800040101010101" charset="-122"/>
                <a:ea typeface="宋体" panose="02010600030101010101" pitchFamily="2" charset="-122"/>
                <a:sym typeface="+mn-ea"/>
              </a:rPr>
              <a:t>P=&amp;a;</a:t>
            </a:r>
            <a:endParaRPr lang="zh-CN">
              <a:solidFill>
                <a:srgbClr val="FF0000"/>
              </a:solidFill>
              <a:ea typeface="宋体" panose="02010600030101010101" pitchFamily="2" charset="-122"/>
              <a:sym typeface="+mn-ea"/>
            </a:endParaRPr>
          </a:p>
          <a:p>
            <a:pPr indent="0"/>
            <a:r>
              <a:rPr lang="zh-CN">
                <a:solidFill>
                  <a:srgbClr val="FF0000"/>
                </a:solidFill>
                <a:ea typeface="宋体" panose="02010600030101010101" pitchFamily="2" charset="-122"/>
                <a:sym typeface="+mn-ea"/>
              </a:rPr>
              <a:t>这个时候程序不会编译错误，应为程序会把&amp;a的基类型改为float型然后赋给p，但是这样的话，p是不能用这个地址指向整型变量，也就是a的。</a:t>
            </a:r>
            <a:endParaRPr lang="zh-CN" altLang="en-US">
              <a:solidFill>
                <a:srgbClr val="FF0000"/>
              </a:solidFill>
              <a:ea typeface="宋体" panose="02010600030101010101" pitchFamily="2" charset="-122"/>
              <a:sym typeface="+mn-ea"/>
            </a:endParaRPr>
          </a:p>
        </p:txBody>
      </p:sp>
      <p:sp>
        <p:nvSpPr>
          <p:cNvPr id="6" name="文本框 5"/>
          <p:cNvSpPr txBox="1"/>
          <p:nvPr/>
        </p:nvSpPr>
        <p:spPr>
          <a:xfrm>
            <a:off x="5228590" y="2829560"/>
            <a:ext cx="5080000" cy="1198880"/>
          </a:xfrm>
          <a:prstGeom prst="rect">
            <a:avLst/>
          </a:prstGeom>
          <a:noFill/>
          <a:ln w="9525">
            <a:noFill/>
          </a:ln>
        </p:spPr>
        <p:txBody>
          <a:bodyPr>
            <a:spAutoFit/>
          </a:bodyPr>
          <a:lstStyle/>
          <a:p>
            <a:pPr indent="0"/>
            <a:r>
              <a:rPr lang="zh-CN" b="0">
                <a:solidFill>
                  <a:srgbClr val="FF0000"/>
                </a:solidFill>
                <a:ea typeface="宋体" panose="02010600030101010101" pitchFamily="2" charset="-122"/>
              </a:rPr>
              <a:t>一个变量的指针的含义包括两个方面，一个是以存储单元编号表示的纯地址（如编号为2000的字节），一是它指向的存储单元的数据类型（如int，char，float等）</a:t>
            </a:r>
            <a:endParaRPr lang="zh-CN" altLang="en-US" b="0">
              <a:solidFill>
                <a:srgbClr val="FF0000"/>
              </a:solidFill>
              <a:ea typeface="宋体" panose="02010600030101010101" pitchFamily="2" charset="-122"/>
            </a:endParaRPr>
          </a:p>
        </p:txBody>
      </p:sp>
      <p:sp>
        <p:nvSpPr>
          <p:cNvPr id="7" name="文本框 6"/>
          <p:cNvSpPr txBox="1"/>
          <p:nvPr/>
        </p:nvSpPr>
        <p:spPr>
          <a:xfrm>
            <a:off x="5228590" y="3940810"/>
            <a:ext cx="5080000" cy="2861310"/>
          </a:xfrm>
          <a:prstGeom prst="rect">
            <a:avLst/>
          </a:prstGeom>
          <a:noFill/>
          <a:ln w="9525">
            <a:noFill/>
          </a:ln>
        </p:spPr>
        <p:txBody>
          <a:bodyPr>
            <a:spAutoFit/>
          </a:bodyPr>
          <a:lstStyle/>
          <a:p>
            <a:pPr indent="0"/>
            <a:r>
              <a:rPr lang="zh-CN" b="0">
                <a:ea typeface="宋体" panose="02010600030101010101" pitchFamily="2" charset="-122"/>
              </a:rPr>
              <a:t>如何表示指针类型，指向整数型的为int*p，读作指向int的指针</a:t>
            </a:r>
            <a:endParaRPr lang="zh-CN" b="0">
              <a:solidFill>
                <a:srgbClr val="FF0000"/>
              </a:solidFill>
              <a:ea typeface="宋体" panose="02010600030101010101" pitchFamily="2" charset="-122"/>
            </a:endParaRPr>
          </a:p>
          <a:p>
            <a:pPr indent="0"/>
            <a:r>
              <a:rPr lang="zh-CN" b="0">
                <a:solidFill>
                  <a:srgbClr val="FF0000"/>
                </a:solidFill>
                <a:ea typeface="宋体" panose="02010600030101010101" pitchFamily="2" charset="-122"/>
              </a:rPr>
              <a:t>指针变量中只能存放指针，不要将一个整数给一个指针变量，程序上是不能用一个数值代表地址的，地址只能用地址符&amp;得到并赋给一个指针变量，如p=&amp;a；</a:t>
            </a:r>
            <a:endParaRPr lang="en-US" b="0">
              <a:solidFill>
                <a:srgbClr val="FF0000"/>
              </a:solidFill>
              <a:latin typeface="华文新魏" panose="02010800040101010101" charset="-122"/>
              <a:ea typeface="宋体" panose="02010600030101010101" pitchFamily="2" charset="-122"/>
            </a:endParaRPr>
          </a:p>
          <a:p>
            <a:pPr indent="0"/>
            <a:r>
              <a:rPr lang="en-US" b="0">
                <a:solidFill>
                  <a:srgbClr val="FF0000"/>
                </a:solidFill>
                <a:latin typeface="华文新魏" panose="02010800040101010101" charset="-122"/>
                <a:ea typeface="宋体" panose="02010600030101010101" pitchFamily="2" charset="-122"/>
              </a:rPr>
              <a:t> </a:t>
            </a:r>
            <a:endParaRPr lang="zh-CN" b="0">
              <a:ea typeface="宋体" panose="02010600030101010101" pitchFamily="2" charset="-122"/>
            </a:endParaRPr>
          </a:p>
          <a:p>
            <a:pPr indent="0"/>
            <a:r>
              <a:rPr lang="zh-CN" b="0">
                <a:ea typeface="宋体" panose="02010600030101010101" pitchFamily="2" charset="-122"/>
              </a:rPr>
              <a:t>&amp;是取地址符</a:t>
            </a:r>
            <a:endParaRPr lang="zh-CN" b="0">
              <a:ea typeface="宋体" panose="02010600030101010101" pitchFamily="2" charset="-122"/>
            </a:endParaRPr>
          </a:p>
          <a:p>
            <a:pPr indent="0"/>
            <a:r>
              <a:rPr lang="zh-CN" b="0">
                <a:ea typeface="宋体" panose="02010600030101010101" pitchFamily="2" charset="-122"/>
              </a:rPr>
              <a:t>*是指针运算符（不是定义时候的），*p表示指针变量指向的对象，结合方向是从右向左</a:t>
            </a:r>
            <a:endParaRPr lang="zh-CN" altLang="en-US" b="0">
              <a:ea typeface="宋体" panose="02010600030101010101" pitchFamily="2" charset="-122"/>
            </a:endParaRPr>
          </a:p>
        </p:txBody>
      </p:sp>
      <p:sp>
        <p:nvSpPr>
          <p:cNvPr id="8" name="文本框 7"/>
          <p:cNvSpPr txBox="1"/>
          <p:nvPr/>
        </p:nvSpPr>
        <p:spPr>
          <a:xfrm>
            <a:off x="4077335" y="156210"/>
            <a:ext cx="8084820" cy="829945"/>
          </a:xfrm>
          <a:prstGeom prst="rect">
            <a:avLst/>
          </a:prstGeom>
          <a:noFill/>
          <a:ln w="9525">
            <a:noFill/>
          </a:ln>
        </p:spPr>
        <p:txBody>
          <a:bodyPr wrap="square">
            <a:spAutoFit/>
          </a:bodyPr>
          <a:lstStyle/>
          <a:p>
            <a:pPr indent="0"/>
            <a:r>
              <a:rPr lang="zh-CN" sz="2400" b="0">
                <a:ea typeface="宋体" panose="02010600030101010101" pitchFamily="2" charset="-122"/>
              </a:rPr>
              <a:t>指针变量一定要经过初始化赋值才能够使用，</a:t>
            </a:r>
            <a:r>
              <a:rPr lang="en-US" sz="2400" b="0">
                <a:latin typeface="华文新魏" panose="02010800040101010101" charset="-122"/>
                <a:ea typeface="宋体" panose="02010600030101010101" pitchFamily="2" charset="-122"/>
              </a:rPr>
              <a:t> </a:t>
            </a:r>
            <a:r>
              <a:rPr lang="zh-CN" sz="2400" b="0">
                <a:ea typeface="宋体" panose="02010600030101010101" pitchFamily="2" charset="-122"/>
              </a:rPr>
              <a:t>否则没有意义，应为你不知道指针变量会指向什么对象。！！！！！</a:t>
            </a:r>
            <a:endParaRPr lang="zh-CN" altLang="en-US" sz="2400" b="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03</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6827520" cy="706755"/>
            <a:chOff x="472997" y="320031"/>
            <a:chExt cx="682752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605663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常数指针和指针常数</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850265" y="1480820"/>
            <a:ext cx="10463530" cy="4729480"/>
          </a:xfrm>
          <a:prstGeom prst="rect">
            <a:avLst/>
          </a:prstGeom>
          <a:noFill/>
          <a:ln w="9525">
            <a:noFill/>
          </a:ln>
        </p:spPr>
        <p:txBody>
          <a:bodyPr>
            <a:noAutofit/>
          </a:bodyPr>
          <a:lstStyle/>
          <a:p>
            <a:pPr indent="0"/>
            <a:r>
              <a:rPr lang="zh-CN" sz="2800" b="0">
                <a:ea typeface="宋体" panose="02010600030101010101" pitchFamily="2" charset="-122"/>
              </a:rPr>
              <a:t>常数指针：指向一个常数的指针，顾名思义</a:t>
            </a:r>
            <a:r>
              <a:rPr lang="en-US" sz="2800" b="0">
                <a:latin typeface="华文新魏" panose="02010800040101010101" charset="-122"/>
                <a:ea typeface="宋体" panose="02010600030101010101" pitchFamily="2" charset="-122"/>
              </a:rPr>
              <a:t>int const *p</a:t>
            </a:r>
            <a:endParaRPr lang="zh-CN" sz="2800" b="0">
              <a:ea typeface="宋体" panose="02010600030101010101" pitchFamily="2" charset="-122"/>
            </a:endParaRPr>
          </a:p>
          <a:p>
            <a:pPr indent="0"/>
            <a:r>
              <a:rPr lang="zh-CN" sz="2800" b="0">
                <a:ea typeface="宋体" panose="02010600030101010101" pitchFamily="2" charset="-122"/>
              </a:rPr>
              <a:t>表示我们可以改变p的地址，但是一旦改变p的地址以后，今后在使用中，我们无法通过这个指针变量去修改相应地址里面的对象的值，但是可以通过其他的指正去修改，但是这个指针不可以。</a:t>
            </a:r>
            <a:r>
              <a:rPr lang="zh-CN" sz="2800" b="0">
                <a:solidFill>
                  <a:srgbClr val="FF0000"/>
                </a:solidFill>
                <a:ea typeface="宋体" panose="02010600030101010101" pitchFamily="2" charset="-122"/>
              </a:rPr>
              <a:t>但是这个指针变量可以不但修改其指向，但是一旦指向修改后，指向的对象不能通过它来修改</a:t>
            </a:r>
            <a:endParaRPr lang="zh-CN" sz="2800" b="0">
              <a:ea typeface="宋体" panose="02010600030101010101" pitchFamily="2" charset="-122"/>
            </a:endParaRPr>
          </a:p>
          <a:p>
            <a:pPr indent="0"/>
            <a:r>
              <a:rPr lang="zh-CN" sz="2800" b="0">
                <a:ea typeface="宋体" panose="02010600030101010101" pitchFamily="2" charset="-122"/>
              </a:rPr>
              <a:t>指针常数：这个变量储存的内容是一个固定的指针，也就是一个固定的地址，只能去修改指向的对象，但是它的指向不可更改。比如说，所有的数组名都是指针常数，也就是p是固定的，但是*P不是固定的</a:t>
            </a:r>
            <a:endParaRPr lang="zh-CN" sz="2800" b="0">
              <a:ea typeface="宋体" panose="02010600030101010101" pitchFamily="2" charset="-122"/>
            </a:endParaRPr>
          </a:p>
          <a:p>
            <a:pPr indent="0"/>
            <a:r>
              <a:rPr lang="zh-CN" sz="2800" b="0">
                <a:ea typeface="宋体" panose="02010600030101010101" pitchFamily="2" charset="-122"/>
              </a:rPr>
              <a:t>表现为：</a:t>
            </a:r>
            <a:r>
              <a:rPr lang="en-US" sz="2800" b="0">
                <a:latin typeface="华文新魏" panose="02010800040101010101" charset="-122"/>
                <a:ea typeface="宋体" panose="02010600030101010101" pitchFamily="2" charset="-122"/>
              </a:rPr>
              <a:t>int*const p</a:t>
            </a:r>
            <a:endParaRPr lang="en-US" altLang="en-US" sz="2800" b="0">
              <a:latin typeface="华文新魏" panose="02010800040101010101"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04</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340679" y="178443"/>
            <a:ext cx="7292975" cy="706755"/>
            <a:chOff x="472997" y="320031"/>
            <a:chExt cx="7292975"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6522085"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指针变量作为函数参数</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pic>
        <p:nvPicPr>
          <p:cNvPr id="3" name="图片 1"/>
          <p:cNvPicPr>
            <a:picLocks noChangeAspect="1"/>
          </p:cNvPicPr>
          <p:nvPr>
            <p:custDataLst>
              <p:tags r:id="rId1"/>
            </p:custDataLst>
          </p:nvPr>
        </p:nvPicPr>
        <p:blipFill>
          <a:blip r:embed="rId2"/>
          <a:stretch>
            <a:fillRect/>
          </a:stretch>
        </p:blipFill>
        <p:spPr>
          <a:xfrm>
            <a:off x="0" y="1372870"/>
            <a:ext cx="6548755" cy="5030470"/>
          </a:xfrm>
          <a:prstGeom prst="rect">
            <a:avLst/>
          </a:prstGeom>
          <a:noFill/>
          <a:ln>
            <a:noFill/>
          </a:ln>
        </p:spPr>
      </p:pic>
      <p:sp>
        <p:nvSpPr>
          <p:cNvPr id="100" name="文本框 99"/>
          <p:cNvSpPr txBox="1"/>
          <p:nvPr/>
        </p:nvSpPr>
        <p:spPr>
          <a:xfrm>
            <a:off x="6547485" y="2216468"/>
            <a:ext cx="5080000" cy="3692525"/>
          </a:xfrm>
          <a:prstGeom prst="rect">
            <a:avLst/>
          </a:prstGeom>
          <a:noFill/>
          <a:ln w="9525">
            <a:noFill/>
          </a:ln>
        </p:spPr>
        <p:txBody>
          <a:bodyPr>
            <a:spAutoFit/>
          </a:bodyPr>
          <a:lstStyle/>
          <a:p>
            <a:pPr indent="0"/>
            <a:r>
              <a:rPr lang="zh-CN" b="0">
                <a:latin typeface="Calibri" panose="020F0502020204030204" charset="0"/>
                <a:ea typeface="宋体" panose="02010600030101010101" pitchFamily="2" charset="-122"/>
              </a:rPr>
              <a:t>如果想通过函数调用得到</a:t>
            </a:r>
            <a:r>
              <a:rPr lang="en-US" b="0">
                <a:latin typeface="Calibri" panose="020F0502020204030204" charset="0"/>
                <a:ea typeface="宋体" panose="02010600030101010101" pitchFamily="2" charset="-122"/>
              </a:rPr>
              <a:t>n</a:t>
            </a:r>
            <a:r>
              <a:rPr lang="zh-CN" b="0">
                <a:latin typeface="Calibri" panose="020F0502020204030204" charset="0"/>
                <a:ea typeface="宋体" panose="02010600030101010101" pitchFamily="2" charset="-122"/>
              </a:rPr>
              <a:t>个要改变的值，可以这样做</a:t>
            </a:r>
            <a:r>
              <a:rPr lang="en-US" b="0">
                <a:latin typeface="Calibri" panose="020F0502020204030204" charset="0"/>
                <a:ea typeface="宋体" panose="02010600030101010101" pitchFamily="2" charset="-122"/>
              </a:rPr>
              <a:t>: </a:t>
            </a:r>
            <a:endParaRPr lang="zh-CN" b="0">
              <a:latin typeface="Calibri" panose="020F0502020204030204" charset="0"/>
              <a:ea typeface="宋体" panose="02010600030101010101" pitchFamily="2" charset="-122"/>
            </a:endParaRPr>
          </a:p>
          <a:p>
            <a:pPr indent="0"/>
            <a:r>
              <a:rPr lang="zh-CN" b="0">
                <a:latin typeface="Calibri" panose="020F0502020204030204" charset="0"/>
                <a:ea typeface="宋体" panose="02010600030101010101" pitchFamily="2" charset="-122"/>
              </a:rPr>
              <a:t>①　在主调函数中设</a:t>
            </a:r>
            <a:r>
              <a:rPr lang="en-US" b="0">
                <a:latin typeface="Calibri" panose="020F0502020204030204" charset="0"/>
                <a:ea typeface="宋体" panose="02010600030101010101" pitchFamily="2" charset="-122"/>
              </a:rPr>
              <a:t>n</a:t>
            </a:r>
            <a:r>
              <a:rPr lang="zh-CN" b="0">
                <a:latin typeface="Calibri" panose="020F0502020204030204" charset="0"/>
                <a:ea typeface="宋体" panose="02010600030101010101" pitchFamily="2" charset="-122"/>
              </a:rPr>
              <a:t>个变量，用</a:t>
            </a:r>
            <a:r>
              <a:rPr lang="en-US" b="0">
                <a:latin typeface="Calibri" panose="020F0502020204030204" charset="0"/>
                <a:ea typeface="宋体" panose="02010600030101010101" pitchFamily="2" charset="-122"/>
              </a:rPr>
              <a:t>n</a:t>
            </a:r>
            <a:r>
              <a:rPr lang="zh-CN" b="0">
                <a:latin typeface="Calibri" panose="020F0502020204030204" charset="0"/>
                <a:ea typeface="宋体" panose="02010600030101010101" pitchFamily="2" charset="-122"/>
              </a:rPr>
              <a:t>个指针变量指向它们；</a:t>
            </a:r>
            <a:endParaRPr lang="zh-CN" b="0">
              <a:latin typeface="Calibri" panose="020F0502020204030204" charset="0"/>
              <a:ea typeface="宋体" panose="02010600030101010101" pitchFamily="2" charset="-122"/>
            </a:endParaRPr>
          </a:p>
          <a:p>
            <a:pPr indent="0"/>
            <a:r>
              <a:rPr lang="zh-CN" b="0">
                <a:latin typeface="Calibri" panose="020F0502020204030204" charset="0"/>
                <a:ea typeface="宋体" panose="02010600030101010101" pitchFamily="2" charset="-122"/>
              </a:rPr>
              <a:t>②　设计一个函数，有</a:t>
            </a:r>
            <a:r>
              <a:rPr lang="en-US" b="0">
                <a:latin typeface="Calibri" panose="020F0502020204030204" charset="0"/>
                <a:ea typeface="宋体" panose="02010600030101010101" pitchFamily="2" charset="-122"/>
              </a:rPr>
              <a:t>n</a:t>
            </a:r>
            <a:r>
              <a:rPr lang="zh-CN" b="0">
                <a:latin typeface="Calibri" panose="020F0502020204030204" charset="0"/>
                <a:ea typeface="宋体" panose="02010600030101010101" pitchFamily="2" charset="-122"/>
              </a:rPr>
              <a:t>个指针形参。在这个函数中改变这</a:t>
            </a:r>
            <a:r>
              <a:rPr lang="en-US" b="0">
                <a:latin typeface="Calibri" panose="020F0502020204030204" charset="0"/>
                <a:ea typeface="宋体" panose="02010600030101010101" pitchFamily="2" charset="-122"/>
              </a:rPr>
              <a:t>n</a:t>
            </a:r>
            <a:r>
              <a:rPr lang="zh-CN" b="0">
                <a:latin typeface="Calibri" panose="020F0502020204030204" charset="0"/>
                <a:ea typeface="宋体" panose="02010600030101010101" pitchFamily="2" charset="-122"/>
              </a:rPr>
              <a:t>个形参的值；</a:t>
            </a:r>
            <a:endParaRPr lang="zh-CN" b="0">
              <a:latin typeface="Calibri" panose="020F0502020204030204" charset="0"/>
              <a:ea typeface="宋体" panose="02010600030101010101" pitchFamily="2" charset="-122"/>
            </a:endParaRPr>
          </a:p>
          <a:p>
            <a:pPr indent="0"/>
            <a:r>
              <a:rPr lang="zh-CN" b="0">
                <a:latin typeface="Calibri" panose="020F0502020204030204" charset="0"/>
                <a:ea typeface="宋体" panose="02010600030101010101" pitchFamily="2" charset="-122"/>
              </a:rPr>
              <a:t>③　在主调函数中调用这个函数，在调用时将这</a:t>
            </a:r>
            <a:r>
              <a:rPr lang="en-US" b="0">
                <a:latin typeface="Calibri" panose="020F0502020204030204" charset="0"/>
                <a:ea typeface="宋体" panose="02010600030101010101" pitchFamily="2" charset="-122"/>
              </a:rPr>
              <a:t>n</a:t>
            </a:r>
            <a:r>
              <a:rPr lang="zh-CN" b="0">
                <a:latin typeface="Calibri" panose="020F0502020204030204" charset="0"/>
                <a:ea typeface="宋体" panose="02010600030101010101" pitchFamily="2" charset="-122"/>
              </a:rPr>
              <a:t>个指针变量作实参，将它们的值，也就是相关变量的地址传给该函数的形参；</a:t>
            </a:r>
            <a:endParaRPr lang="zh-CN" b="0">
              <a:latin typeface="Calibri" panose="020F0502020204030204" charset="0"/>
              <a:ea typeface="宋体" panose="02010600030101010101" pitchFamily="2" charset="-122"/>
            </a:endParaRPr>
          </a:p>
          <a:p>
            <a:pPr indent="0"/>
            <a:r>
              <a:rPr lang="zh-CN" b="0">
                <a:latin typeface="Calibri" panose="020F0502020204030204" charset="0"/>
                <a:ea typeface="宋体" panose="02010600030101010101" pitchFamily="2" charset="-122"/>
              </a:rPr>
              <a:t>④　在执行该函数的过程中，通过形参指针变量，改变它们所指向的</a:t>
            </a:r>
            <a:r>
              <a:rPr lang="en-US" b="0">
                <a:latin typeface="Calibri" panose="020F0502020204030204" charset="0"/>
                <a:ea typeface="宋体" panose="02010600030101010101" pitchFamily="2" charset="-122"/>
              </a:rPr>
              <a:t>n</a:t>
            </a:r>
            <a:r>
              <a:rPr lang="zh-CN" b="0">
                <a:latin typeface="Calibri" panose="020F0502020204030204" charset="0"/>
                <a:ea typeface="宋体" panose="02010600030101010101" pitchFamily="2" charset="-122"/>
              </a:rPr>
              <a:t>个变量的值；</a:t>
            </a:r>
            <a:endParaRPr lang="zh-CN" b="0">
              <a:latin typeface="Calibri" panose="020F0502020204030204" charset="0"/>
              <a:ea typeface="宋体" panose="02010600030101010101" pitchFamily="2" charset="-122"/>
            </a:endParaRPr>
          </a:p>
          <a:p>
            <a:pPr indent="0"/>
            <a:r>
              <a:rPr lang="zh-CN" b="0">
                <a:latin typeface="Calibri" panose="020F0502020204030204" charset="0"/>
                <a:ea typeface="宋体" panose="02010600030101010101" pitchFamily="2" charset="-122"/>
              </a:rPr>
              <a:t>⑤　主调函数中就可以使用这些改变了值的变量。</a:t>
            </a:r>
            <a:endParaRPr 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 </a:t>
            </a:r>
            <a:endParaRPr lang="en-US" altLang="en-US" b="0">
              <a:latin typeface="Calibri" panose="020F0502020204030204" charset="0"/>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05</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05</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数组与指针</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3284855" y="957580"/>
            <a:ext cx="5080000" cy="460375"/>
          </a:xfrm>
          <a:prstGeom prst="rect">
            <a:avLst/>
          </a:prstGeom>
          <a:noFill/>
          <a:ln w="9525">
            <a:noFill/>
          </a:ln>
        </p:spPr>
        <p:txBody>
          <a:bodyPr>
            <a:spAutoFit/>
          </a:bodyPr>
          <a:lstStyle/>
          <a:p>
            <a:pPr indent="0"/>
            <a:r>
              <a:rPr lang="en-US" altLang="zh-CN" b="0">
                <a:ea typeface="宋体" panose="02010600030101010101" pitchFamily="2" charset="-122"/>
              </a:rPr>
              <a:t>                    </a:t>
            </a:r>
            <a:r>
              <a:rPr lang="zh-CN" sz="2400" b="0">
                <a:ea typeface="宋体" panose="02010600030101010101" pitchFamily="2" charset="-122"/>
              </a:rPr>
              <a:t>通过指针引用数组</a:t>
            </a:r>
            <a:endParaRPr lang="zh-CN" altLang="en-US" sz="2400" b="0">
              <a:ea typeface="宋体" panose="02010600030101010101" pitchFamily="2" charset="-122"/>
            </a:endParaRPr>
          </a:p>
        </p:txBody>
      </p:sp>
      <p:sp>
        <p:nvSpPr>
          <p:cNvPr id="2" name="文本框 1"/>
          <p:cNvSpPr txBox="1"/>
          <p:nvPr/>
        </p:nvSpPr>
        <p:spPr>
          <a:xfrm>
            <a:off x="1226820" y="1417638"/>
            <a:ext cx="5080000" cy="2861310"/>
          </a:xfrm>
          <a:prstGeom prst="rect">
            <a:avLst/>
          </a:prstGeom>
          <a:noFill/>
          <a:ln w="9525">
            <a:noFill/>
          </a:ln>
        </p:spPr>
        <p:txBody>
          <a:bodyPr>
            <a:spAutoFit/>
          </a:bodyPr>
          <a:lstStyle/>
          <a:p>
            <a:pPr indent="0"/>
            <a:r>
              <a:rPr lang="en-US" sz="2000" b="0">
                <a:latin typeface="华文新魏" panose="02010800040101010101" charset="-122"/>
                <a:ea typeface="宋体" panose="02010600030101010101" pitchFamily="2" charset="-122"/>
              </a:rPr>
              <a:t>1. </a:t>
            </a:r>
            <a:r>
              <a:rPr lang="zh-CN" sz="2000" b="0">
                <a:ea typeface="宋体" panose="02010600030101010101" pitchFamily="2" charset="-122"/>
              </a:rPr>
              <a:t>数组元素的指针就是数组元素的地址</a:t>
            </a:r>
            <a:endParaRPr lang="zh-CN" sz="2000" b="0">
              <a:ea typeface="宋体" panose="02010600030101010101" pitchFamily="2" charset="-122"/>
            </a:endParaRPr>
          </a:p>
          <a:p>
            <a:pPr indent="0"/>
            <a:r>
              <a:rPr lang="zh-CN" sz="2000" b="0">
                <a:ea typeface="宋体" panose="02010600030101010101" pitchFamily="2" charset="-122"/>
              </a:rPr>
              <a:t>引用数组元素可以用下标法，也可以用指针法</a:t>
            </a:r>
            <a:endParaRPr lang="zh-CN" sz="2000" b="0">
              <a:ea typeface="宋体" panose="02010600030101010101" pitchFamily="2" charset="-122"/>
            </a:endParaRPr>
          </a:p>
          <a:p>
            <a:pPr indent="0"/>
            <a:r>
              <a:rPr lang="zh-CN" sz="2000" b="0">
                <a:ea typeface="宋体" panose="02010600030101010101" pitchFamily="2" charset="-122"/>
              </a:rPr>
              <a:t>c语言中，数组名表示数组中首元素（序号为零）的地址</a:t>
            </a:r>
            <a:endParaRPr lang="en-US" sz="2000" b="0">
              <a:latin typeface="华文新魏" panose="02010800040101010101" charset="-122"/>
              <a:ea typeface="宋体" panose="02010600030101010101" pitchFamily="2" charset="-122"/>
            </a:endParaRPr>
          </a:p>
          <a:p>
            <a:pPr indent="0"/>
            <a:r>
              <a:rPr lang="en-US" sz="2000" b="0">
                <a:latin typeface="华文新魏" panose="02010800040101010101" charset="-122"/>
                <a:ea typeface="宋体" panose="02010600030101010101" pitchFamily="2" charset="-122"/>
              </a:rPr>
              <a:t>P=&amp;a[0];</a:t>
            </a:r>
            <a:endParaRPr lang="zh-CN" sz="2000" b="0">
              <a:ea typeface="宋体" panose="02010600030101010101" pitchFamily="2" charset="-122"/>
            </a:endParaRPr>
          </a:p>
          <a:p>
            <a:pPr indent="0"/>
            <a:r>
              <a:rPr lang="zh-CN" sz="2000" b="0">
                <a:ea typeface="宋体" panose="02010600030101010101" pitchFamily="2" charset="-122"/>
              </a:rPr>
              <a:t>P=a;是等价的</a:t>
            </a:r>
            <a:endParaRPr lang="zh-CN" sz="2000" b="0">
              <a:ea typeface="宋体" panose="02010600030101010101" pitchFamily="2" charset="-122"/>
            </a:endParaRPr>
          </a:p>
          <a:p>
            <a:pPr indent="0"/>
            <a:r>
              <a:rPr lang="zh-CN" sz="2000" b="0">
                <a:ea typeface="宋体" panose="02010600030101010101" pitchFamily="2" charset="-122"/>
              </a:rPr>
              <a:t>P=a是指把a数组的首元素的地址赋给指针变量p，而不是把数组各元素的值赋给p。</a:t>
            </a:r>
            <a:endParaRPr lang="zh-CN" altLang="en-US" sz="2000" b="0">
              <a:ea typeface="宋体" panose="02010600030101010101" pitchFamily="2" charset="-122"/>
            </a:endParaRPr>
          </a:p>
        </p:txBody>
      </p:sp>
      <p:sp>
        <p:nvSpPr>
          <p:cNvPr id="3" name="文本框 2"/>
          <p:cNvSpPr txBox="1"/>
          <p:nvPr/>
        </p:nvSpPr>
        <p:spPr>
          <a:xfrm>
            <a:off x="1274445" y="4278948"/>
            <a:ext cx="5080000" cy="2553335"/>
          </a:xfrm>
          <a:prstGeom prst="rect">
            <a:avLst/>
          </a:prstGeom>
          <a:noFill/>
          <a:ln w="9525">
            <a:noFill/>
          </a:ln>
        </p:spPr>
        <p:txBody>
          <a:bodyPr>
            <a:spAutoFit/>
          </a:bodyPr>
          <a:lstStyle/>
          <a:p>
            <a:pPr indent="0"/>
            <a:r>
              <a:rPr lang="zh-CN" sz="2000" b="0">
                <a:ea typeface="宋体" panose="02010600030101010101" pitchFamily="2" charset="-122"/>
              </a:rPr>
              <a:t>引用数组元素时要用到的计算什么情况下需要而且可以对指针进行加和减的运算呢，回答是：当指针指向数组元素的时候</a:t>
            </a:r>
            <a:endParaRPr lang="zh-CN" sz="2000" b="0">
              <a:ea typeface="宋体" panose="02010600030101010101" pitchFamily="2" charset="-122"/>
            </a:endParaRPr>
          </a:p>
          <a:p>
            <a:pPr indent="0"/>
            <a:r>
              <a:rPr lang="zh-CN" sz="2000" b="0">
                <a:ea typeface="宋体" panose="02010600030101010101" pitchFamily="2" charset="-122"/>
              </a:rPr>
              <a:t>在指针已经指向一个元素的时候，可以对指针进行以下的计算：p+1；</a:t>
            </a:r>
            <a:endParaRPr lang="zh-CN" sz="2000" b="0">
              <a:ea typeface="宋体" panose="02010600030101010101" pitchFamily="2" charset="-122"/>
            </a:endParaRPr>
          </a:p>
          <a:p>
            <a:pPr indent="0"/>
            <a:r>
              <a:rPr lang="zh-CN" sz="2000" b="0">
                <a:ea typeface="宋体" panose="02010600030101010101" pitchFamily="2" charset="-122"/>
              </a:rPr>
              <a:t>P-1；</a:t>
            </a:r>
            <a:endParaRPr lang="zh-CN" sz="2000" b="0">
              <a:ea typeface="宋体" panose="02010600030101010101" pitchFamily="2" charset="-122"/>
            </a:endParaRPr>
          </a:p>
          <a:p>
            <a:pPr indent="0"/>
            <a:r>
              <a:rPr lang="zh-CN" sz="2000" b="0">
                <a:ea typeface="宋体" panose="02010600030101010101" pitchFamily="2" charset="-122"/>
              </a:rPr>
              <a:t>P++，++p；</a:t>
            </a:r>
            <a:endParaRPr lang="en-US" sz="2000" b="0">
              <a:latin typeface="华文新魏" panose="02010800040101010101" charset="-122"/>
              <a:ea typeface="宋体" panose="02010600030101010101" pitchFamily="2" charset="-122"/>
            </a:endParaRPr>
          </a:p>
          <a:p>
            <a:pPr indent="0"/>
            <a:r>
              <a:rPr lang="en-US" sz="2000" b="0">
                <a:latin typeface="华文新魏" panose="02010800040101010101" charset="-122"/>
                <a:ea typeface="宋体" panose="02010600030101010101" pitchFamily="2" charset="-122"/>
              </a:rPr>
              <a:t>P-</a:t>
            </a:r>
            <a:r>
              <a:rPr lang="zh-CN" sz="2000" b="0">
                <a:ea typeface="宋体" panose="02010600030101010101" pitchFamily="2" charset="-122"/>
              </a:rPr>
              <a:t>-，--p；</a:t>
            </a:r>
            <a:endParaRPr lang="zh-CN" altLang="en-US" sz="2000" b="0">
              <a:ea typeface="宋体" panose="02010600030101010101" pitchFamily="2" charset="-122"/>
            </a:endParaRPr>
          </a:p>
        </p:txBody>
      </p:sp>
      <p:pic>
        <p:nvPicPr>
          <p:cNvPr id="6" name="图片 5"/>
          <p:cNvPicPr>
            <a:picLocks noChangeAspect="1"/>
          </p:cNvPicPr>
          <p:nvPr>
            <p:custDataLst>
              <p:tags r:id="rId1"/>
            </p:custDataLst>
          </p:nvPr>
        </p:nvPicPr>
        <p:blipFill>
          <a:blip r:embed="rId2"/>
          <a:stretch>
            <a:fillRect/>
          </a:stretch>
        </p:blipFill>
        <p:spPr>
          <a:xfrm>
            <a:off x="6263640" y="2404110"/>
            <a:ext cx="5503545" cy="29235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06</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06</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数组与指针</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360045" y="957580"/>
            <a:ext cx="11437620" cy="6185535"/>
          </a:xfrm>
          <a:prstGeom prst="rect">
            <a:avLst/>
          </a:prstGeom>
          <a:noFill/>
          <a:ln w="9525">
            <a:noFill/>
          </a:ln>
        </p:spPr>
        <p:txBody>
          <a:bodyPr wrap="square">
            <a:spAutoFit/>
          </a:bodyPr>
          <a:lstStyle/>
          <a:p>
            <a:pPr indent="0"/>
            <a:r>
              <a:rPr lang="zh-CN" b="0">
                <a:ea typeface="宋体" panose="02010600030101010101" pitchFamily="2" charset="-122"/>
              </a:rPr>
              <a:t>说明如下：</a:t>
            </a:r>
            <a:endParaRPr lang="zh-CN" b="0">
              <a:ea typeface="宋体" panose="02010600030101010101" pitchFamily="2" charset="-122"/>
            </a:endParaRPr>
          </a:p>
          <a:p>
            <a:pPr indent="0"/>
            <a:r>
              <a:rPr lang="zh-CN" b="0">
                <a:ea typeface="宋体" panose="02010600030101010101" pitchFamily="2" charset="-122"/>
              </a:rPr>
              <a:t>（1）p+1指向同一个数组中的下一个元素，p-1指同一数组中的上一个元素。但是这个过程就要求我们</a:t>
            </a:r>
            <a:r>
              <a:rPr lang="zh-CN" b="0">
                <a:solidFill>
                  <a:srgbClr val="FF0000"/>
                </a:solidFill>
                <a:ea typeface="宋体" panose="02010600030101010101" pitchFamily="2" charset="-122"/>
              </a:rPr>
              <a:t>一定要确定好基类型</a:t>
            </a:r>
            <a:r>
              <a:rPr lang="zh-CN" b="0">
                <a:ea typeface="宋体" panose="02010600030101010101" pitchFamily="2" charset="-122"/>
              </a:rPr>
              <a:t>，因为电脑就是根据</a:t>
            </a:r>
            <a:r>
              <a:rPr lang="zh-CN" b="0">
                <a:solidFill>
                  <a:srgbClr val="FF0000"/>
                </a:solidFill>
                <a:ea typeface="宋体" panose="02010600030101010101" pitchFamily="2" charset="-122"/>
              </a:rPr>
              <a:t>基类型加地址的差值</a:t>
            </a:r>
            <a:r>
              <a:rPr lang="zh-CN" b="0">
                <a:ea typeface="宋体" panose="02010600030101010101" pitchFamily="2" charset="-122"/>
              </a:rPr>
              <a:t>进行判断的。</a:t>
            </a:r>
            <a:endParaRPr lang="zh-CN" b="0">
              <a:ea typeface="宋体" panose="02010600030101010101" pitchFamily="2" charset="-122"/>
            </a:endParaRPr>
          </a:p>
          <a:p>
            <a:pPr indent="0"/>
            <a:r>
              <a:rPr lang="zh-CN" b="0">
                <a:ea typeface="宋体" panose="02010600030101010101" pitchFamily="2" charset="-122"/>
              </a:rPr>
              <a:t>（2）++p之后，p就指向下一个元素了</a:t>
            </a:r>
            <a:endParaRPr lang="zh-CN" b="0">
              <a:ea typeface="宋体" panose="02010600030101010101" pitchFamily="2" charset="-122"/>
            </a:endParaRPr>
          </a:p>
          <a:p>
            <a:pPr indent="0"/>
            <a:r>
              <a:rPr lang="zh-CN" b="0">
                <a:ea typeface="宋体" panose="02010600030101010101" pitchFamily="2" charset="-122"/>
              </a:rPr>
              <a:t>（3）a虽然是数组名，</a:t>
            </a:r>
            <a:r>
              <a:rPr lang="zh-CN" b="0">
                <a:solidFill>
                  <a:srgbClr val="FF0000"/>
                </a:solidFill>
                <a:ea typeface="宋体" panose="02010600030101010101" pitchFamily="2" charset="-122"/>
              </a:rPr>
              <a:t>不可更改（指针常数）</a:t>
            </a:r>
            <a:r>
              <a:rPr lang="zh-CN" b="0">
                <a:ea typeface="宋体" panose="02010600030101010101" pitchFamily="2" charset="-122"/>
              </a:rPr>
              <a:t>，但是</a:t>
            </a:r>
            <a:r>
              <a:rPr lang="zh-CN" b="0">
                <a:solidFill>
                  <a:srgbClr val="FF0000"/>
                </a:solidFill>
                <a:ea typeface="宋体" panose="02010600030101010101" pitchFamily="2" charset="-122"/>
              </a:rPr>
              <a:t>a+1表示下一个的地址</a:t>
            </a:r>
            <a:endParaRPr lang="zh-CN" b="0">
              <a:ea typeface="宋体" panose="02010600030101010101" pitchFamily="2" charset="-122"/>
            </a:endParaRPr>
          </a:p>
          <a:p>
            <a:pPr indent="0"/>
            <a:r>
              <a:rPr lang="zh-CN" b="0">
                <a:ea typeface="宋体" panose="02010600030101010101" pitchFamily="2" charset="-122"/>
              </a:rPr>
              <a:t>（4）*（a+i）和*（p+i）是a+i或者是p+i所指向的数组元素。</a:t>
            </a:r>
            <a:endParaRPr lang="zh-CN" b="0">
              <a:ea typeface="宋体" panose="02010600030101010101" pitchFamily="2" charset="-122"/>
            </a:endParaRPr>
          </a:p>
          <a:p>
            <a:pPr indent="0"/>
            <a:r>
              <a:rPr lang="zh-CN" b="0">
                <a:ea typeface="宋体" panose="02010600030101010101" pitchFamily="2" charset="-122"/>
              </a:rPr>
              <a:t>实际上在电脑中，</a:t>
            </a:r>
            <a:r>
              <a:rPr lang="zh-CN" b="0">
                <a:solidFill>
                  <a:srgbClr val="FF0000"/>
                </a:solidFill>
                <a:ea typeface="宋体" panose="02010600030101010101" pitchFamily="2" charset="-122"/>
              </a:rPr>
              <a:t>a[i]就是按照*（a+i）来处理的</a:t>
            </a:r>
            <a:r>
              <a:rPr lang="zh-CN" b="0">
                <a:ea typeface="宋体" panose="02010600030101010101" pitchFamily="2" charset="-122"/>
              </a:rPr>
              <a:t>。</a:t>
            </a:r>
            <a:endParaRPr lang="zh-CN" b="0">
              <a:ea typeface="宋体" panose="02010600030101010101" pitchFamily="2" charset="-122"/>
            </a:endParaRPr>
          </a:p>
          <a:p>
            <a:pPr indent="0"/>
            <a:r>
              <a:rPr lang="zh-CN" b="0">
                <a:ea typeface="宋体" panose="02010600030101010101" pitchFamily="2" charset="-122"/>
              </a:rPr>
              <a:t>[]实际上就是变址运算符，也就是把</a:t>
            </a:r>
            <a:r>
              <a:rPr lang="zh-CN" b="0">
                <a:solidFill>
                  <a:srgbClr val="FF0000"/>
                </a:solidFill>
                <a:ea typeface="宋体" panose="02010600030101010101" pitchFamily="2" charset="-122"/>
              </a:rPr>
              <a:t>a[i]按照a+i来计算地址，然后找出此地址单元中的值 </a:t>
            </a:r>
            <a:endParaRPr lang="zh-CN" b="0">
              <a:ea typeface="宋体" panose="02010600030101010101" pitchFamily="2" charset="-122"/>
            </a:endParaRPr>
          </a:p>
          <a:p>
            <a:pPr indent="0"/>
            <a:r>
              <a:rPr lang="zh-CN" b="0">
                <a:ea typeface="宋体" panose="02010600030101010101" pitchFamily="2" charset="-122"/>
              </a:rPr>
              <a:t>（5）如果p1，p2都指向同一个数组中的元素，那么执行p1-p2，结果就是p1-p2（两个地址之差的值）除以数组元素的长度就是相对位置差（也可以使用</a:t>
            </a:r>
            <a:r>
              <a:rPr lang="en-US" altLang="zh-CN" b="0">
                <a:ea typeface="宋体" panose="02010600030101010101" pitchFamily="2" charset="-122"/>
              </a:rPr>
              <a:t>sizeof</a:t>
            </a:r>
            <a:r>
              <a:rPr lang="zh-CN" altLang="en-US" b="0">
                <a:ea typeface="宋体" panose="02010600030101010101" pitchFamily="2" charset="-122"/>
              </a:rPr>
              <a:t>（</a:t>
            </a:r>
            <a:r>
              <a:rPr lang="zh-CN">
                <a:ea typeface="宋体" panose="02010600030101010101" pitchFamily="2" charset="-122"/>
                <a:sym typeface="+mn-ea"/>
              </a:rPr>
              <a:t>p1-p2）</a:t>
            </a:r>
            <a:r>
              <a:rPr lang="zh-CN" b="0">
                <a:ea typeface="宋体" panose="02010600030101010101" pitchFamily="2" charset="-122"/>
              </a:rPr>
              <a:t>。所以我们可以用</a:t>
            </a:r>
            <a:r>
              <a:rPr lang="zh-CN" b="0">
                <a:solidFill>
                  <a:srgbClr val="FF0000"/>
                </a:solidFill>
                <a:ea typeface="宋体" panose="02010600030101010101" pitchFamily="2" charset="-122"/>
              </a:rPr>
              <a:t>p2-p1算出两个元素之间的相对位置</a:t>
            </a:r>
            <a:r>
              <a:rPr lang="zh-CN" b="0">
                <a:ea typeface="宋体" panose="02010600030101010101" pitchFamily="2" charset="-122"/>
              </a:rPr>
              <a:t>。</a:t>
            </a:r>
            <a:endParaRPr lang="zh-CN" b="0">
              <a:ea typeface="宋体" panose="02010600030101010101" pitchFamily="2" charset="-122"/>
            </a:endParaRPr>
          </a:p>
          <a:p>
            <a:pPr indent="0"/>
            <a:r>
              <a:rPr lang="zh-CN" b="0">
                <a:ea typeface="宋体" panose="02010600030101010101" pitchFamily="2" charset="-122"/>
              </a:rPr>
              <a:t>（6）两个</a:t>
            </a:r>
            <a:r>
              <a:rPr lang="zh-CN" b="0">
                <a:solidFill>
                  <a:srgbClr val="FF0000"/>
                </a:solidFill>
                <a:ea typeface="宋体" panose="02010600030101010101" pitchFamily="2" charset="-122"/>
              </a:rPr>
              <a:t>地址不能相加</a:t>
            </a:r>
            <a:r>
              <a:rPr lang="zh-CN" b="0">
                <a:ea typeface="宋体" panose="02010600030101010101" pitchFamily="2" charset="-122"/>
              </a:rPr>
              <a:t>，这是没有意义的</a:t>
            </a:r>
            <a:endParaRPr lang="zh-CN" b="0">
              <a:ea typeface="宋体" panose="02010600030101010101" pitchFamily="2" charset="-122"/>
            </a:endParaRPr>
          </a:p>
          <a:p>
            <a:pPr indent="0"/>
            <a:r>
              <a:rPr lang="zh-CN" b="0">
                <a:ea typeface="宋体" panose="02010600030101010101" pitchFamily="2" charset="-122"/>
              </a:rPr>
              <a:t>（7）我们不能写上</a:t>
            </a:r>
            <a:r>
              <a:rPr lang="zh-CN" b="0">
                <a:solidFill>
                  <a:srgbClr val="FF0000"/>
                </a:solidFill>
                <a:ea typeface="宋体" panose="02010600030101010101" pitchFamily="2" charset="-122"/>
              </a:rPr>
              <a:t>a++，应为a的值不可改变</a:t>
            </a:r>
            <a:r>
              <a:rPr lang="zh-CN" b="0">
                <a:ea typeface="宋体" panose="02010600030101010101" pitchFamily="2" charset="-122"/>
              </a:rPr>
              <a:t>，但是</a:t>
            </a:r>
            <a:r>
              <a:rPr lang="zh-CN" b="0">
                <a:solidFill>
                  <a:srgbClr val="FF0000"/>
                </a:solidFill>
                <a:ea typeface="宋体" panose="02010600030101010101" pitchFamily="2" charset="-122"/>
              </a:rPr>
              <a:t>可以有p=a+1</a:t>
            </a:r>
            <a:endParaRPr lang="zh-CN" b="0">
              <a:ea typeface="宋体" panose="02010600030101010101" pitchFamily="2" charset="-122"/>
            </a:endParaRPr>
          </a:p>
          <a:p>
            <a:pPr indent="0"/>
            <a:r>
              <a:rPr lang="zh-CN" b="0">
                <a:ea typeface="宋体" panose="02010600030101010101" pitchFamily="2" charset="-122"/>
              </a:rPr>
              <a:t>（8）指向数组元素的指针也可以带上下标，表示什么含义呢？</a:t>
            </a:r>
            <a:endParaRPr lang="zh-CN" b="0">
              <a:ea typeface="宋体" panose="02010600030101010101" pitchFamily="2" charset="-122"/>
            </a:endParaRPr>
          </a:p>
          <a:p>
            <a:pPr indent="0"/>
            <a:r>
              <a:rPr lang="zh-CN" b="0">
                <a:ea typeface="宋体" panose="02010600030101010101" pitchFamily="2" charset="-122"/>
              </a:rPr>
              <a:t>对下标的处理手段是：p[i]=*(p+i),而这里的p表示的是</a:t>
            </a:r>
            <a:r>
              <a:rPr lang="zh-CN" b="0">
                <a:solidFill>
                  <a:srgbClr val="FF0000"/>
                </a:solidFill>
                <a:ea typeface="宋体" panose="02010600030101010101" pitchFamily="2" charset="-122"/>
              </a:rPr>
              <a:t>当前的值</a:t>
            </a:r>
            <a:endParaRPr lang="zh-CN" b="0">
              <a:ea typeface="宋体" panose="02010600030101010101" pitchFamily="2" charset="-122"/>
            </a:endParaRPr>
          </a:p>
          <a:p>
            <a:pPr indent="0"/>
            <a:r>
              <a:rPr lang="zh-CN" b="0">
                <a:ea typeface="宋体" panose="02010600030101010101" pitchFamily="2" charset="-122"/>
              </a:rPr>
              <a:t>比如说p已经是</a:t>
            </a:r>
            <a:r>
              <a:rPr lang="zh-CN" b="0">
                <a:solidFill>
                  <a:srgbClr val="FF0000"/>
                </a:solidFill>
                <a:ea typeface="宋体" panose="02010600030101010101" pitchFamily="2" charset="-122"/>
              </a:rPr>
              <a:t>p=a+2了，那么p[3]表示的实际就是a[5]了</a:t>
            </a:r>
            <a:endParaRPr lang="zh-CN" b="0">
              <a:ea typeface="宋体" panose="02010600030101010101" pitchFamily="2" charset="-122"/>
            </a:endParaRPr>
          </a:p>
          <a:p>
            <a:pPr indent="0"/>
            <a:r>
              <a:rPr lang="zh-CN" b="0">
                <a:ea typeface="宋体" panose="02010600030101010101" pitchFamily="2" charset="-122"/>
              </a:rPr>
              <a:t>（9）*p++其中++和*是相同优先级，</a:t>
            </a:r>
            <a:r>
              <a:rPr lang="zh-CN" b="0">
                <a:solidFill>
                  <a:srgbClr val="FF0000"/>
                </a:solidFill>
                <a:ea typeface="宋体" panose="02010600030101010101" pitchFamily="2" charset="-122"/>
              </a:rPr>
              <a:t>结合方向是从右往左</a:t>
            </a:r>
            <a:r>
              <a:rPr lang="zh-CN" b="0">
                <a:ea typeface="宋体" panose="02010600030101010101" pitchFamily="2" charset="-122"/>
              </a:rPr>
              <a:t>，因此等价于*（p++）。先引用p的值，实现*p的运算，然后再使p自增</a:t>
            </a:r>
            <a:endParaRPr lang="zh-CN" b="0">
              <a:ea typeface="宋体" panose="02010600030101010101" pitchFamily="2" charset="-122"/>
            </a:endParaRPr>
          </a:p>
          <a:p>
            <a:pPr indent="0"/>
            <a:r>
              <a:rPr lang="zh-CN" b="0">
                <a:ea typeface="宋体" panose="02010600030101010101" pitchFamily="2" charset="-122"/>
              </a:rPr>
              <a:t>*（++p）就是先让p=p+1，然后在调用*p的值</a:t>
            </a:r>
            <a:endParaRPr lang="zh-CN" b="0">
              <a:ea typeface="宋体" panose="02010600030101010101" pitchFamily="2" charset="-122"/>
            </a:endParaRPr>
          </a:p>
          <a:p>
            <a:pPr indent="0"/>
            <a:r>
              <a:rPr lang="zh-CN" b="0">
                <a:ea typeface="宋体" panose="02010600030101010101" pitchFamily="2" charset="-122"/>
              </a:rPr>
              <a:t>a[i--]表示的就是先调用a[i]的值，然后再i=i-1</a:t>
            </a:r>
            <a:endParaRPr lang="zh-CN" b="0">
              <a:ea typeface="宋体" panose="02010600030101010101" pitchFamily="2" charset="-122"/>
            </a:endParaRPr>
          </a:p>
          <a:p>
            <a:pPr indent="0"/>
            <a:r>
              <a:rPr lang="zh-CN" b="0">
                <a:ea typeface="宋体" panose="02010600030101010101" pitchFamily="2" charset="-122"/>
              </a:rPr>
              <a:t>a[--i]表示的就是先使得i=i-1，然后再调用a[i]</a:t>
            </a:r>
            <a:endParaRPr lang="zh-CN" b="0">
              <a:ea typeface="宋体" panose="02010600030101010101" pitchFamily="2" charset="-122"/>
            </a:endParaRPr>
          </a:p>
          <a:p>
            <a:pPr indent="0"/>
            <a:r>
              <a:rPr lang="zh-CN" b="0">
                <a:ea typeface="宋体" panose="02010600030101010101" pitchFamily="2" charset="-122"/>
              </a:rPr>
              <a:t>其他类似的情况全部同理可得</a:t>
            </a:r>
            <a:endParaRPr lang="en-US" b="0">
              <a:latin typeface="华文新魏" panose="02010800040101010101" charset="-122"/>
              <a:ea typeface="宋体" panose="02010600030101010101" pitchFamily="2" charset="-122"/>
            </a:endParaRPr>
          </a:p>
          <a:p>
            <a:pPr indent="0"/>
            <a:r>
              <a:rPr lang="en-US" b="0">
                <a:latin typeface="华文新魏" panose="02010800040101010101" charset="-122"/>
                <a:ea typeface="宋体" panose="02010600030101010101" pitchFamily="2" charset="-122"/>
              </a:rPr>
              <a:t> </a:t>
            </a:r>
            <a:endParaRPr lang="en-US" altLang="en-US" b="0">
              <a:latin typeface="华文新魏" panose="02010800040101010101"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07</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07</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数组与指针</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3650615" y="861060"/>
            <a:ext cx="5080000" cy="521970"/>
          </a:xfrm>
          <a:prstGeom prst="rect">
            <a:avLst/>
          </a:prstGeom>
          <a:noFill/>
          <a:ln w="9525">
            <a:noFill/>
          </a:ln>
        </p:spPr>
        <p:txBody>
          <a:bodyPr>
            <a:spAutoFit/>
          </a:bodyPr>
          <a:lstStyle/>
          <a:p>
            <a:pPr indent="0"/>
            <a:r>
              <a:rPr lang="en-US" altLang="zh-CN" b="0">
                <a:latin typeface="Calibri" panose="020F0502020204030204" charset="0"/>
                <a:ea typeface="宋体" panose="02010600030101010101" pitchFamily="2" charset="-122"/>
              </a:rPr>
              <a:t>             </a:t>
            </a:r>
            <a:r>
              <a:rPr lang="en-US" altLang="zh-CN" sz="2800" b="0">
                <a:latin typeface="Calibri" panose="020F0502020204030204" charset="0"/>
                <a:ea typeface="宋体" panose="02010600030101010101" pitchFamily="2" charset="-122"/>
              </a:rPr>
              <a:t>     </a:t>
            </a:r>
            <a:r>
              <a:rPr lang="zh-CN" sz="2800" b="0">
                <a:latin typeface="Calibri" panose="020F0502020204030204" charset="0"/>
                <a:ea typeface="宋体" panose="02010600030101010101" pitchFamily="2" charset="-122"/>
              </a:rPr>
              <a:t>用数组名作函数参数</a:t>
            </a:r>
            <a:endParaRPr lang="zh-CN" altLang="en-US" sz="2800" b="0">
              <a:latin typeface="Calibri" panose="020F0502020204030204" charset="0"/>
              <a:ea typeface="宋体" panose="02010600030101010101" pitchFamily="2" charset="-122"/>
            </a:endParaRPr>
          </a:p>
        </p:txBody>
      </p:sp>
      <p:pic>
        <p:nvPicPr>
          <p:cNvPr id="16" name="图片 3"/>
          <p:cNvPicPr>
            <a:picLocks noChangeAspect="1"/>
          </p:cNvPicPr>
          <p:nvPr>
            <p:custDataLst>
              <p:tags r:id="rId1"/>
            </p:custDataLst>
          </p:nvPr>
        </p:nvPicPr>
        <p:blipFill>
          <a:blip r:embed="rId2"/>
          <a:stretch>
            <a:fillRect/>
          </a:stretch>
        </p:blipFill>
        <p:spPr>
          <a:xfrm>
            <a:off x="0" y="1383030"/>
            <a:ext cx="7157085" cy="5470525"/>
          </a:xfrm>
          <a:prstGeom prst="rect">
            <a:avLst/>
          </a:prstGeom>
          <a:noFill/>
          <a:ln>
            <a:noFill/>
          </a:ln>
        </p:spPr>
      </p:pic>
      <p:sp>
        <p:nvSpPr>
          <p:cNvPr id="2" name="文本框 1"/>
          <p:cNvSpPr txBox="1"/>
          <p:nvPr/>
        </p:nvSpPr>
        <p:spPr>
          <a:xfrm>
            <a:off x="7112000" y="2332355"/>
            <a:ext cx="5080000" cy="3860800"/>
          </a:xfrm>
          <a:prstGeom prst="rect">
            <a:avLst/>
          </a:prstGeom>
          <a:noFill/>
          <a:ln w="9525">
            <a:noFill/>
          </a:ln>
        </p:spPr>
        <p:txBody>
          <a:bodyPr>
            <a:noAutofit/>
          </a:bodyPr>
          <a:lstStyle/>
          <a:p>
            <a:pPr indent="0"/>
            <a:r>
              <a:rPr lang="en-US" b="0">
                <a:solidFill>
                  <a:srgbClr val="FF0000"/>
                </a:solidFill>
                <a:latin typeface="华文新魏" panose="02010800040101010101" charset="-122"/>
                <a:ea typeface="宋体" panose="02010600030101010101" pitchFamily="2" charset="-122"/>
              </a:rPr>
              <a:t>1. </a:t>
            </a:r>
            <a:r>
              <a:rPr lang="zh-CN" b="0">
                <a:solidFill>
                  <a:srgbClr val="FF0000"/>
                </a:solidFill>
                <a:ea typeface="宋体" panose="02010600030101010101" pitchFamily="2" charset="-122"/>
              </a:rPr>
              <a:t>单独输出array解释为指向数组首元素的指针。打印出来就是首元素的地址。</a:t>
            </a:r>
            <a:endParaRPr lang="zh-CN" b="0">
              <a:solidFill>
                <a:srgbClr val="FF0000"/>
              </a:solidFill>
              <a:ea typeface="宋体" panose="02010600030101010101" pitchFamily="2" charset="-122"/>
            </a:endParaRPr>
          </a:p>
          <a:p>
            <a:pPr indent="0"/>
            <a:r>
              <a:rPr lang="en-US" altLang="zh-CN" b="0">
                <a:solidFill>
                  <a:srgbClr val="FF0000"/>
                </a:solidFill>
                <a:ea typeface="宋体" panose="02010600030101010101" pitchFamily="2" charset="-122"/>
              </a:rPr>
              <a:t>2.</a:t>
            </a:r>
            <a:r>
              <a:rPr lang="zh-CN" b="0">
                <a:solidFill>
                  <a:srgbClr val="FF0000"/>
                </a:solidFill>
                <a:ea typeface="宋体" panose="02010600030101010101" pitchFamily="2" charset="-122"/>
              </a:rPr>
              <a:t>&amp;array[0]和&amp;array的区别：&amp;array[0]，根据运算符优先级，array先参与后面的[]运算，而array解释为指向数组首元素的指针，array[0]被转换为*（array+0），获得首元素，再对首元素进行&amp;运算，获得指向首元素的指针，而&amp;array就是直接取得对应地址内的元素值。</a:t>
            </a:r>
            <a:endParaRPr lang="zh-CN" altLang="en-US" b="0">
              <a:solidFill>
                <a:srgbClr val="FF0000"/>
              </a:solidFill>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08</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08</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数组与指针</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2219960" y="986155"/>
            <a:ext cx="8624570" cy="460375"/>
          </a:xfrm>
          <a:prstGeom prst="rect">
            <a:avLst/>
          </a:prstGeom>
          <a:noFill/>
          <a:ln w="9525">
            <a:noFill/>
          </a:ln>
        </p:spPr>
        <p:txBody>
          <a:bodyPr wrap="square">
            <a:spAutoFit/>
          </a:bodyPr>
          <a:lstStyle/>
          <a:p>
            <a:pPr indent="0"/>
            <a:r>
              <a:rPr lang="zh-CN" sz="2400">
                <a:ea typeface="宋体" panose="02010600030101010101" pitchFamily="2" charset="-122"/>
              </a:rPr>
              <a:t>指向数组首元素的指针和指向整个数组的指针的关系</a:t>
            </a:r>
            <a:endParaRPr lang="zh-CN" altLang="en-US" sz="2400">
              <a:ea typeface="宋体" panose="02010600030101010101" pitchFamily="2" charset="-122"/>
            </a:endParaRPr>
          </a:p>
        </p:txBody>
      </p:sp>
      <p:sp>
        <p:nvSpPr>
          <p:cNvPr id="2" name="文本框 1"/>
          <p:cNvSpPr txBox="1"/>
          <p:nvPr/>
        </p:nvSpPr>
        <p:spPr>
          <a:xfrm>
            <a:off x="5805805" y="1776095"/>
            <a:ext cx="5482590" cy="5900420"/>
          </a:xfrm>
          <a:prstGeom prst="rect">
            <a:avLst/>
          </a:prstGeom>
          <a:noFill/>
          <a:ln w="9525">
            <a:noFill/>
          </a:ln>
        </p:spPr>
        <p:txBody>
          <a:bodyPr>
            <a:noAutofit/>
          </a:bodyPr>
          <a:lstStyle/>
          <a:p>
            <a:pPr indent="0"/>
            <a:r>
              <a:rPr lang="zh-CN" altLang="en-US" sz="2400" b="0">
                <a:solidFill>
                  <a:schemeClr val="tx1"/>
                </a:solidFill>
                <a:ea typeface="宋体" panose="02010600030101010101" pitchFamily="2" charset="-122"/>
              </a:rPr>
              <a:t>通过这个图可以看出来，</a:t>
            </a:r>
            <a:r>
              <a:rPr lang="en-US" altLang="zh-CN" sz="2400" b="0">
                <a:solidFill>
                  <a:schemeClr val="tx1"/>
                </a:solidFill>
                <a:ea typeface="宋体" panose="02010600030101010101" pitchFamily="2" charset="-122"/>
              </a:rPr>
              <a:t>arr</a:t>
            </a:r>
            <a:r>
              <a:rPr lang="zh-CN" altLang="en-US" sz="2400" b="0">
                <a:solidFill>
                  <a:schemeClr val="tx1"/>
                </a:solidFill>
                <a:ea typeface="宋体" panose="02010600030101010101" pitchFamily="2" charset="-122"/>
              </a:rPr>
              <a:t>本身是</a:t>
            </a:r>
            <a:r>
              <a:rPr lang="en-US" altLang="zh-CN" sz="2400" b="0">
                <a:solidFill>
                  <a:schemeClr val="tx1"/>
                </a:solidFill>
                <a:ea typeface="宋体" panose="02010600030101010101" pitchFamily="2" charset="-122"/>
              </a:rPr>
              <a:t>int*</a:t>
            </a:r>
            <a:r>
              <a:rPr lang="zh-CN" altLang="en-US" sz="2400" b="0">
                <a:solidFill>
                  <a:schemeClr val="tx1"/>
                </a:solidFill>
                <a:ea typeface="宋体" panose="02010600030101010101" pitchFamily="2" charset="-122"/>
              </a:rPr>
              <a:t>的指针，也就是说，对应的</a:t>
            </a:r>
            <a:r>
              <a:rPr lang="en-US" altLang="zh-CN" sz="2400" b="0">
                <a:solidFill>
                  <a:schemeClr val="tx1"/>
                </a:solidFill>
                <a:ea typeface="宋体" panose="02010600030101010101" pitchFamily="2" charset="-122"/>
              </a:rPr>
              <a:t>arr</a:t>
            </a:r>
            <a:r>
              <a:rPr lang="zh-CN" altLang="en-US" sz="2400" b="0">
                <a:solidFill>
                  <a:schemeClr val="tx1"/>
                </a:solidFill>
                <a:ea typeface="宋体" panose="02010600030101010101" pitchFamily="2" charset="-122"/>
              </a:rPr>
              <a:t>储存的是数组内部首元素的地址。</a:t>
            </a:r>
            <a:endParaRPr lang="zh-CN" altLang="en-US" sz="2400" b="0">
              <a:solidFill>
                <a:schemeClr val="tx1"/>
              </a:solidFill>
              <a:ea typeface="宋体" panose="02010600030101010101" pitchFamily="2" charset="-122"/>
            </a:endParaRPr>
          </a:p>
          <a:p>
            <a:pPr indent="0"/>
            <a:r>
              <a:rPr lang="zh-CN" altLang="en-US" sz="2400" b="0">
                <a:solidFill>
                  <a:schemeClr val="tx1"/>
                </a:solidFill>
                <a:ea typeface="宋体" panose="02010600030101010101" pitchFamily="2" charset="-122"/>
              </a:rPr>
              <a:t>但是</a:t>
            </a:r>
            <a:r>
              <a:rPr lang="en-US" altLang="zh-CN" sz="2400" b="0">
                <a:solidFill>
                  <a:schemeClr val="tx1"/>
                </a:solidFill>
                <a:ea typeface="宋体" panose="02010600030101010101" pitchFamily="2" charset="-122"/>
              </a:rPr>
              <a:t>&amp;arr</a:t>
            </a:r>
            <a:r>
              <a:rPr lang="zh-CN" altLang="en-US" sz="2400" b="0">
                <a:solidFill>
                  <a:schemeClr val="tx1"/>
                </a:solidFill>
                <a:ea typeface="宋体" panose="02010600030101010101" pitchFamily="2" charset="-122"/>
              </a:rPr>
              <a:t>就不一样了，</a:t>
            </a:r>
            <a:r>
              <a:rPr lang="en-US" altLang="zh-CN" sz="2400" b="0">
                <a:solidFill>
                  <a:schemeClr val="tx1"/>
                </a:solidFill>
                <a:ea typeface="宋体" panose="02010600030101010101" pitchFamily="2" charset="-122"/>
              </a:rPr>
              <a:t>&amp;arr</a:t>
            </a:r>
            <a:r>
              <a:rPr lang="zh-CN" altLang="en-US" sz="2400" b="0">
                <a:solidFill>
                  <a:schemeClr val="tx1"/>
                </a:solidFill>
                <a:ea typeface="宋体" panose="02010600030101010101" pitchFamily="2" charset="-122"/>
              </a:rPr>
              <a:t>本身是</a:t>
            </a:r>
            <a:r>
              <a:rPr lang="en-US" altLang="zh-CN" sz="2400" b="0">
                <a:solidFill>
                  <a:schemeClr val="tx1"/>
                </a:solidFill>
                <a:ea typeface="宋体" panose="02010600030101010101" pitchFamily="2" charset="-122"/>
              </a:rPr>
              <a:t>int*[]</a:t>
            </a:r>
            <a:r>
              <a:rPr lang="zh-CN" altLang="en-US" sz="2400" b="0">
                <a:solidFill>
                  <a:schemeClr val="tx1"/>
                </a:solidFill>
                <a:ea typeface="宋体" panose="02010600030101010101" pitchFamily="2" charset="-122"/>
              </a:rPr>
              <a:t>型的指针，也就是说我们需要一个</a:t>
            </a:r>
            <a:r>
              <a:rPr lang="en-US" altLang="zh-CN" sz="2400">
                <a:ea typeface="宋体" panose="02010600030101010101" pitchFamily="2" charset="-122"/>
                <a:sym typeface="+mn-ea"/>
              </a:rPr>
              <a:t>int*[]</a:t>
            </a:r>
            <a:r>
              <a:rPr lang="zh-CN" altLang="en-US" sz="2400">
                <a:ea typeface="宋体" panose="02010600030101010101" pitchFamily="2" charset="-122"/>
                <a:sym typeface="+mn-ea"/>
              </a:rPr>
              <a:t>的指针</a:t>
            </a:r>
            <a:r>
              <a:rPr lang="en-US" altLang="zh-CN" sz="2400">
                <a:ea typeface="宋体" panose="02010600030101010101" pitchFamily="2" charset="-122"/>
                <a:sym typeface="+mn-ea"/>
              </a:rPr>
              <a:t>p</a:t>
            </a:r>
            <a:r>
              <a:rPr lang="zh-CN" altLang="en-US" sz="2400">
                <a:ea typeface="宋体" panose="02010600030101010101" pitchFamily="2" charset="-122"/>
                <a:sym typeface="+mn-ea"/>
              </a:rPr>
              <a:t>来指向</a:t>
            </a:r>
            <a:r>
              <a:rPr lang="en-US" altLang="zh-CN" sz="2400">
                <a:ea typeface="宋体" panose="02010600030101010101" pitchFamily="2" charset="-122"/>
                <a:sym typeface="+mn-ea"/>
              </a:rPr>
              <a:t>arr</a:t>
            </a:r>
            <a:r>
              <a:rPr lang="zh-CN" altLang="en-US" sz="2400">
                <a:ea typeface="宋体" panose="02010600030101010101" pitchFamily="2" charset="-122"/>
                <a:sym typeface="+mn-ea"/>
              </a:rPr>
              <a:t>自身所在的地址，所以实际上</a:t>
            </a:r>
            <a:r>
              <a:rPr lang="en-US" altLang="zh-CN" sz="2400">
                <a:ea typeface="宋体" panose="02010600030101010101" pitchFamily="2" charset="-122"/>
                <a:sym typeface="+mn-ea"/>
              </a:rPr>
              <a:t>p</a:t>
            </a:r>
            <a:r>
              <a:rPr lang="zh-CN" altLang="en-US" sz="2400">
                <a:ea typeface="宋体" panose="02010600030101010101" pitchFamily="2" charset="-122"/>
                <a:sym typeface="+mn-ea"/>
              </a:rPr>
              <a:t>就像是一个指针的指针，指向的是一个指向</a:t>
            </a:r>
            <a:r>
              <a:rPr lang="en-US" altLang="zh-CN" sz="2400">
                <a:ea typeface="宋体" panose="02010600030101010101" pitchFamily="2" charset="-122"/>
                <a:sym typeface="+mn-ea"/>
              </a:rPr>
              <a:t>int</a:t>
            </a:r>
            <a:r>
              <a:rPr lang="zh-CN" altLang="en-US" sz="2400">
                <a:ea typeface="宋体" panose="02010600030101010101" pitchFamily="2" charset="-122"/>
                <a:sym typeface="+mn-ea"/>
              </a:rPr>
              <a:t>的指针的地址。</a:t>
            </a:r>
            <a:endParaRPr lang="zh-CN" altLang="en-US" sz="2400">
              <a:ea typeface="宋体" panose="02010600030101010101" pitchFamily="2" charset="-122"/>
              <a:sym typeface="+mn-ea"/>
            </a:endParaRPr>
          </a:p>
          <a:p>
            <a:pPr indent="0"/>
            <a:r>
              <a:rPr lang="zh-CN" altLang="en-US" sz="2400" b="0">
                <a:solidFill>
                  <a:schemeClr val="tx1"/>
                </a:solidFill>
                <a:ea typeface="宋体" panose="02010600030101010101" pitchFamily="2" charset="-122"/>
                <a:sym typeface="+mn-ea"/>
              </a:rPr>
              <a:t>而</a:t>
            </a:r>
            <a:r>
              <a:rPr lang="en-US" altLang="zh-CN" sz="2400" b="0">
                <a:solidFill>
                  <a:schemeClr val="tx1"/>
                </a:solidFill>
                <a:ea typeface="宋体" panose="02010600030101010101" pitchFamily="2" charset="-122"/>
                <a:sym typeface="+mn-ea"/>
              </a:rPr>
              <a:t>int*[]</a:t>
            </a:r>
            <a:r>
              <a:rPr lang="zh-CN" altLang="en-US" sz="2400" b="0">
                <a:solidFill>
                  <a:schemeClr val="tx1"/>
                </a:solidFill>
                <a:ea typeface="宋体" panose="02010600030101010101" pitchFamily="2" charset="-122"/>
                <a:sym typeface="+mn-ea"/>
              </a:rPr>
              <a:t>型的指针运算加</a:t>
            </a:r>
            <a:r>
              <a:rPr lang="en-US" altLang="zh-CN" sz="2400" b="0">
                <a:solidFill>
                  <a:schemeClr val="tx1"/>
                </a:solidFill>
                <a:ea typeface="宋体" panose="02010600030101010101" pitchFamily="2" charset="-122"/>
                <a:sym typeface="+mn-ea"/>
              </a:rPr>
              <a:t>1</a:t>
            </a:r>
            <a:r>
              <a:rPr lang="zh-CN" altLang="en-US" sz="2400" b="0">
                <a:solidFill>
                  <a:schemeClr val="tx1"/>
                </a:solidFill>
                <a:ea typeface="宋体" panose="02010600030101010101" pitchFamily="2" charset="-122"/>
                <a:sym typeface="+mn-ea"/>
              </a:rPr>
              <a:t>时相当于加一个完整的数组长度。</a:t>
            </a:r>
            <a:endParaRPr lang="zh-CN" altLang="en-US" sz="2400" b="0">
              <a:solidFill>
                <a:schemeClr val="tx1"/>
              </a:solidFill>
              <a:ea typeface="宋体" panose="02010600030101010101" pitchFamily="2" charset="-122"/>
              <a:sym typeface="+mn-ea"/>
            </a:endParaRPr>
          </a:p>
          <a:p>
            <a:pPr indent="0"/>
            <a:r>
              <a:rPr lang="zh-CN" altLang="en-US" sz="2400" b="0">
                <a:solidFill>
                  <a:schemeClr val="tx1"/>
                </a:solidFill>
                <a:ea typeface="宋体" panose="02010600030101010101" pitchFamily="2" charset="-122"/>
                <a:sym typeface="+mn-ea"/>
              </a:rPr>
              <a:t>所以我们不能简单把数组名理解为常数指针。</a:t>
            </a:r>
            <a:endParaRPr lang="zh-CN" altLang="en-US" sz="2400" b="0">
              <a:solidFill>
                <a:schemeClr val="tx1"/>
              </a:solidFill>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440690" y="1475105"/>
            <a:ext cx="4686300" cy="2981325"/>
          </a:xfrm>
          <a:prstGeom prst="rect">
            <a:avLst/>
          </a:prstGeom>
        </p:spPr>
      </p:pic>
      <p:pic>
        <p:nvPicPr>
          <p:cNvPr id="6" name="图片 5"/>
          <p:cNvPicPr>
            <a:picLocks noChangeAspect="1"/>
          </p:cNvPicPr>
          <p:nvPr/>
        </p:nvPicPr>
        <p:blipFill>
          <a:blip r:embed="rId2"/>
          <a:stretch>
            <a:fillRect/>
          </a:stretch>
        </p:blipFill>
        <p:spPr>
          <a:xfrm>
            <a:off x="440690" y="4485005"/>
            <a:ext cx="4685665" cy="24650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05</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8942070" cy="706755"/>
            <a:chOff x="472997" y="320031"/>
            <a:chExt cx="894207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05</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8171180" cy="706755"/>
            </a:xfrm>
            <a:prstGeom prst="rect">
              <a:avLst/>
            </a:prstGeom>
            <a:noFill/>
          </p:spPr>
          <p:txBody>
            <a:bodyPr wrap="square" rtlCol="0">
              <a:spAutoFit/>
              <a:scene3d>
                <a:camera prst="orthographicFront"/>
                <a:lightRig rig="threePt" dir="t"/>
              </a:scene3d>
              <a:sp3d contourW="12700"/>
            </a:bodyPr>
            <a:lstStyle/>
            <a:p>
              <a:pPr defTabSz="457200"/>
              <a:r>
                <a:rPr lang="en-US" altLang="zh-CN"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C</a:t>
              </a:r>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语言程序编写的一般过程</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2" name="文本框 1"/>
          <p:cNvSpPr txBox="1"/>
          <p:nvPr/>
        </p:nvSpPr>
        <p:spPr>
          <a:xfrm>
            <a:off x="1253207" y="1922055"/>
            <a:ext cx="9782376" cy="3969385"/>
          </a:xfrm>
          <a:prstGeom prst="rect">
            <a:avLst/>
          </a:prstGeom>
          <a:noFill/>
        </p:spPr>
        <p:txBody>
          <a:bodyPr wrap="square" rtlCol="0">
            <a:spAutoFit/>
          </a:bodyPr>
          <a:lstStyle/>
          <a:p>
            <a:pPr indent="0" algn="just">
              <a:buFont typeface="Wingdings" panose="05000000000000000000" pitchFamily="2" charset="2"/>
              <a:buNone/>
            </a:pPr>
            <a:r>
              <a:rPr lang="en-US" altLang="zh-CN" sz="3600" dirty="0"/>
              <a:t>1.</a:t>
            </a:r>
            <a:r>
              <a:rPr lang="zh-CN" altLang="en-US" sz="3600" dirty="0"/>
              <a:t>上机输入和编辑源程序</a:t>
            </a:r>
            <a:endParaRPr lang="zh-CN" altLang="en-US" sz="3600" dirty="0"/>
          </a:p>
          <a:p>
            <a:pPr indent="0" algn="just">
              <a:buFont typeface="Wingdings" panose="05000000000000000000" pitchFamily="2" charset="2"/>
              <a:buNone/>
            </a:pPr>
            <a:endParaRPr lang="zh-CN" altLang="en-US" sz="3600" dirty="0"/>
          </a:p>
          <a:p>
            <a:pPr indent="0" algn="just">
              <a:buFont typeface="Wingdings" panose="05000000000000000000" pitchFamily="2" charset="2"/>
              <a:buNone/>
            </a:pPr>
            <a:r>
              <a:rPr lang="en-US" altLang="zh-CN" sz="3600" dirty="0"/>
              <a:t>2.</a:t>
            </a:r>
            <a:r>
              <a:rPr lang="zh-CN" altLang="en-US" sz="3600" dirty="0"/>
              <a:t>对于源程序进行编译</a:t>
            </a:r>
            <a:endParaRPr lang="zh-CN" altLang="en-US" sz="3600" dirty="0"/>
          </a:p>
          <a:p>
            <a:pPr indent="0" algn="just">
              <a:buFont typeface="Wingdings" panose="05000000000000000000" pitchFamily="2" charset="2"/>
              <a:buNone/>
            </a:pPr>
            <a:endParaRPr lang="zh-CN" altLang="en-US" sz="3600" dirty="0"/>
          </a:p>
          <a:p>
            <a:pPr indent="0" algn="just">
              <a:buFont typeface="Wingdings" panose="05000000000000000000" pitchFamily="2" charset="2"/>
              <a:buNone/>
            </a:pPr>
            <a:r>
              <a:rPr lang="en-US" altLang="zh-CN" sz="3600" dirty="0"/>
              <a:t>3.</a:t>
            </a:r>
            <a:r>
              <a:rPr lang="zh-CN" altLang="en-US" sz="3600" dirty="0"/>
              <a:t>进行连接处理</a:t>
            </a:r>
            <a:endParaRPr lang="zh-CN" altLang="en-US" sz="3600" dirty="0"/>
          </a:p>
          <a:p>
            <a:pPr indent="0" algn="just">
              <a:buFont typeface="Wingdings" panose="05000000000000000000" pitchFamily="2" charset="2"/>
              <a:buNone/>
            </a:pPr>
            <a:endParaRPr lang="zh-CN" altLang="en-US" sz="3600" dirty="0"/>
          </a:p>
          <a:p>
            <a:pPr indent="0" algn="just">
              <a:buFont typeface="Wingdings" panose="05000000000000000000" pitchFamily="2" charset="2"/>
              <a:buNone/>
            </a:pPr>
            <a:r>
              <a:rPr lang="en-US" altLang="zh-CN" sz="3600" dirty="0"/>
              <a:t>4.</a:t>
            </a:r>
            <a:r>
              <a:rPr lang="zh-CN" altLang="en-US" sz="3600" dirty="0"/>
              <a:t>运行可执行程序</a:t>
            </a:r>
            <a:endParaRPr lang="zh-CN" altLang="en-US"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09</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5208270" cy="706755"/>
            <a:chOff x="472997" y="320031"/>
            <a:chExt cx="5208270"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09</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443738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字符串与指针</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100" name="文本框 99"/>
          <p:cNvSpPr txBox="1"/>
          <p:nvPr/>
        </p:nvSpPr>
        <p:spPr>
          <a:xfrm>
            <a:off x="1983105" y="986155"/>
            <a:ext cx="7776845" cy="3959860"/>
          </a:xfrm>
          <a:prstGeom prst="rect">
            <a:avLst/>
          </a:prstGeom>
          <a:noFill/>
          <a:ln w="9525">
            <a:noFill/>
          </a:ln>
        </p:spPr>
        <p:txBody>
          <a:bodyPr wrap="square">
            <a:noAutofit/>
          </a:bodyPr>
          <a:lstStyle/>
          <a:p>
            <a:pPr indent="0"/>
            <a:r>
              <a:rPr lang="en-US" altLang="zh-CN" b="0">
                <a:latin typeface="Calibri" panose="020F0502020204030204" charset="0"/>
                <a:ea typeface="宋体" panose="02010600030101010101" pitchFamily="2" charset="-122"/>
              </a:rPr>
              <a:t>                                             </a:t>
            </a:r>
            <a:r>
              <a:rPr lang="zh-CN" sz="2800" b="0">
                <a:latin typeface="Calibri" panose="020F0502020204030204" charset="0"/>
                <a:ea typeface="宋体" panose="02010600030101010101" pitchFamily="2" charset="-122"/>
              </a:rPr>
              <a:t>通过指针引用字符串</a:t>
            </a:r>
            <a:endParaRPr lang="en-US" sz="2800" b="0">
              <a:latin typeface="Calibri" panose="020F0502020204030204" charset="0"/>
              <a:ea typeface="宋体" panose="02010600030101010101" pitchFamily="2" charset="-122"/>
            </a:endParaRPr>
          </a:p>
          <a:p>
            <a:pPr indent="0"/>
            <a:r>
              <a:rPr lang="en-US" b="0">
                <a:latin typeface="Calibri" panose="020F0502020204030204" charset="0"/>
                <a:ea typeface="宋体" panose="02010600030101010101" pitchFamily="2" charset="-122"/>
              </a:rPr>
              <a:t>1.</a:t>
            </a:r>
            <a:r>
              <a:rPr lang="zh-CN" b="0">
                <a:latin typeface="Calibri" panose="020F0502020204030204" charset="0"/>
                <a:ea typeface="宋体" panose="02010600030101010101" pitchFamily="2" charset="-122"/>
              </a:rPr>
              <a:t>在</a:t>
            </a:r>
            <a:r>
              <a:rPr lang="en-US" b="0">
                <a:latin typeface="Calibri" panose="020F0502020204030204" charset="0"/>
                <a:ea typeface="宋体" panose="02010600030101010101" pitchFamily="2" charset="-122"/>
              </a:rPr>
              <a:t>C</a:t>
            </a:r>
            <a:r>
              <a:rPr lang="zh-CN" b="0">
                <a:latin typeface="Calibri" panose="020F0502020204030204" charset="0"/>
                <a:ea typeface="宋体" panose="02010600030101010101" pitchFamily="2" charset="-122"/>
              </a:rPr>
              <a:t>语言中只有字符变量，没有字符串变量。</a:t>
            </a:r>
            <a:endParaRPr lang="en-US" b="0">
              <a:latin typeface="Calibri" panose="020F0502020204030204" charset="0"/>
              <a:ea typeface="宋体" panose="02010600030101010101" pitchFamily="2" charset="-122"/>
            </a:endParaRPr>
          </a:p>
          <a:p>
            <a:pPr indent="0"/>
            <a:r>
              <a:rPr lang="en-US" b="0">
                <a:latin typeface="Calibri" panose="020F0502020204030204" charset="0"/>
                <a:ea typeface="宋体" panose="02010600030101010101" pitchFamily="2" charset="-122"/>
              </a:rPr>
              <a:t>2.         char *string="I love China!";</a:t>
            </a:r>
            <a:endParaRPr lang="en-US" b="0">
              <a:latin typeface="Calibri" panose="020F0502020204030204" charset="0"/>
              <a:ea typeface="宋体" panose="02010600030101010101" pitchFamily="2" charset="-122"/>
            </a:endParaRPr>
          </a:p>
          <a:p>
            <a:pPr indent="0"/>
            <a:r>
              <a:rPr lang="en-US" b="0">
                <a:latin typeface="Calibri" panose="020F0502020204030204" charset="0"/>
                <a:ea typeface="宋体" panose="02010600030101010101" pitchFamily="2" charset="-122"/>
              </a:rPr>
              <a:t>string</a:t>
            </a:r>
            <a:r>
              <a:rPr lang="zh-CN" b="0">
                <a:latin typeface="Calibri" panose="020F0502020204030204" charset="0"/>
                <a:ea typeface="宋体" panose="02010600030101010101" pitchFamily="2" charset="-122"/>
              </a:rPr>
              <a:t>被定义为一个指针变量，基类型为字符型。它只能指向一个字符类型数据，</a:t>
            </a:r>
            <a:endParaRPr lang="zh-CN" b="0">
              <a:latin typeface="Calibri" panose="020F0502020204030204" charset="0"/>
              <a:ea typeface="宋体" panose="02010600030101010101" pitchFamily="2" charset="-122"/>
            </a:endParaRPr>
          </a:p>
          <a:p>
            <a:pPr indent="0"/>
            <a:r>
              <a:rPr lang="zh-CN" b="0">
                <a:latin typeface="Calibri" panose="020F0502020204030204" charset="0"/>
                <a:ea typeface="宋体" panose="02010600030101010101" pitchFamily="2" charset="-122"/>
              </a:rPr>
              <a:t>只是把</a:t>
            </a:r>
            <a:r>
              <a:rPr lang="en-US" b="0">
                <a:latin typeface="Calibri" panose="020F0502020204030204" charset="0"/>
                <a:ea typeface="宋体" panose="02010600030101010101" pitchFamily="2" charset="-122"/>
              </a:rPr>
              <a:t>″I love China!</a:t>
            </a:r>
            <a:r>
              <a:rPr lang="zh-CN" b="0">
                <a:latin typeface="Calibri" panose="020F0502020204030204" charset="0"/>
                <a:ea typeface="宋体" panose="02010600030101010101" pitchFamily="2" charset="-122"/>
              </a:rPr>
              <a:t>″的第</a:t>
            </a:r>
            <a:r>
              <a:rPr lang="en-US" b="0">
                <a:latin typeface="Calibri" panose="020F0502020204030204" charset="0"/>
                <a:ea typeface="宋体" panose="02010600030101010101" pitchFamily="2" charset="-122"/>
              </a:rPr>
              <a:t>1</a:t>
            </a:r>
            <a:r>
              <a:rPr lang="zh-CN" b="0">
                <a:latin typeface="Calibri" panose="020F0502020204030204" charset="0"/>
                <a:ea typeface="宋体" panose="02010600030101010101" pitchFamily="2" charset="-122"/>
              </a:rPr>
              <a:t>个字符的地址赋给指针变量</a:t>
            </a:r>
            <a:r>
              <a:rPr lang="en-US" b="0">
                <a:latin typeface="Calibri" panose="020F0502020204030204" charset="0"/>
                <a:ea typeface="宋体" panose="02010600030101010101" pitchFamily="2" charset="-122"/>
              </a:rPr>
              <a:t>string</a:t>
            </a:r>
            <a:r>
              <a:rPr lang="zh-CN" b="0">
                <a:latin typeface="Calibri" panose="020F0502020204030204" charset="0"/>
                <a:ea typeface="宋体" panose="02010600030101010101" pitchFamily="2" charset="-122"/>
              </a:rPr>
              <a:t>。</a:t>
            </a:r>
            <a:endParaRPr lang="en-US" b="0">
              <a:latin typeface="Calibri" panose="020F0502020204030204" charset="0"/>
              <a:ea typeface="宋体" panose="02010600030101010101" pitchFamily="2" charset="-122"/>
            </a:endParaRPr>
          </a:p>
          <a:p>
            <a:pPr indent="0"/>
            <a:r>
              <a:rPr lang="en-US" b="0">
                <a:latin typeface="Calibri" panose="020F0502020204030204" charset="0"/>
                <a:ea typeface="宋体" panose="02010600030101010101" pitchFamily="2" charset="-122"/>
              </a:rPr>
              <a:t>3.printf(″%s\n″,string);</a:t>
            </a:r>
            <a:r>
              <a:rPr lang="en-US" b="0">
                <a:latin typeface="Calibri" panose="020F0502020204030204" charset="0"/>
                <a:ea typeface="宋体" panose="02010600030101010101" pitchFamily="2" charset="-122"/>
                <a:cs typeface="Times New Roman" panose="02020603050405020304" charset="0"/>
              </a:rPr>
              <a:t>	</a:t>
            </a:r>
            <a:r>
              <a:rPr lang="en-US" b="0">
                <a:latin typeface="Calibri" panose="020F0502020204030204" charset="0"/>
                <a:ea typeface="宋体" panose="02010600030101010101" pitchFamily="2" charset="-122"/>
              </a:rPr>
              <a:t>//%s</a:t>
            </a:r>
            <a:r>
              <a:rPr lang="zh-CN" b="0">
                <a:latin typeface="Calibri" panose="020F0502020204030204" charset="0"/>
                <a:ea typeface="宋体" panose="02010600030101010101" pitchFamily="2" charset="-122"/>
              </a:rPr>
              <a:t>可对字符串进行整体的输入输出</a:t>
            </a:r>
            <a:endParaRPr lang="en-US" b="0">
              <a:latin typeface="Calibri" panose="020F0502020204030204" charset="0"/>
              <a:ea typeface="宋体" panose="02010600030101010101" pitchFamily="2" charset="-122"/>
              <a:cs typeface="Times New Roman" panose="02020603050405020304" charset="0"/>
            </a:endParaRPr>
          </a:p>
          <a:p>
            <a:pPr indent="0"/>
            <a:r>
              <a:rPr lang="en-US" b="0">
                <a:latin typeface="Calibri" panose="020F0502020204030204" charset="0"/>
                <a:ea typeface="宋体" panose="02010600030101010101" pitchFamily="2" charset="-122"/>
                <a:cs typeface="Times New Roman" panose="02020603050405020304" charset="0"/>
              </a:rPr>
              <a:t>%s</a:t>
            </a:r>
            <a:r>
              <a:rPr lang="zh-CN" b="0">
                <a:ea typeface="宋体" panose="02010600030101010101" pitchFamily="2" charset="-122"/>
              </a:rPr>
              <a:t>是输出字符串时所用的格式符，在输出项中给出字符指针变量名</a:t>
            </a:r>
            <a:r>
              <a:rPr lang="en-US" b="0">
                <a:latin typeface="Calibri" panose="020F0502020204030204" charset="0"/>
                <a:ea typeface="宋体" panose="02010600030101010101" pitchFamily="2" charset="-122"/>
              </a:rPr>
              <a:t>string</a:t>
            </a:r>
            <a:r>
              <a:rPr lang="zh-CN" b="0">
                <a:ea typeface="宋体" panose="02010600030101010101" pitchFamily="2" charset="-122"/>
              </a:rPr>
              <a:t>，则系统会输出</a:t>
            </a:r>
            <a:r>
              <a:rPr lang="en-US" b="0">
                <a:latin typeface="Calibri" panose="020F0502020204030204" charset="0"/>
                <a:ea typeface="宋体" panose="02010600030101010101" pitchFamily="2" charset="-122"/>
              </a:rPr>
              <a:t>string</a:t>
            </a:r>
            <a:r>
              <a:rPr lang="zh-CN" b="0">
                <a:ea typeface="宋体" panose="02010600030101010101" pitchFamily="2" charset="-122"/>
              </a:rPr>
              <a:t>所指向的字符串第</a:t>
            </a:r>
            <a:r>
              <a:rPr lang="en-US" b="0">
                <a:latin typeface="Calibri" panose="020F0502020204030204" charset="0"/>
                <a:ea typeface="宋体" panose="02010600030101010101" pitchFamily="2" charset="-122"/>
              </a:rPr>
              <a:t>1</a:t>
            </a:r>
            <a:r>
              <a:rPr lang="zh-CN" b="0">
                <a:ea typeface="宋体" panose="02010600030101010101" pitchFamily="2" charset="-122"/>
              </a:rPr>
              <a:t>个字符，然后自动使</a:t>
            </a:r>
            <a:r>
              <a:rPr lang="en-US" b="0">
                <a:latin typeface="Calibri" panose="020F0502020204030204" charset="0"/>
                <a:ea typeface="宋体" panose="02010600030101010101" pitchFamily="2" charset="-122"/>
              </a:rPr>
              <a:t>string</a:t>
            </a:r>
            <a:r>
              <a:rPr lang="zh-CN" b="0">
                <a:ea typeface="宋体" panose="02010600030101010101" pitchFamily="2" charset="-122"/>
              </a:rPr>
              <a:t>加</a:t>
            </a:r>
            <a:r>
              <a:rPr lang="en-US" b="0">
                <a:latin typeface="Calibri" panose="020F0502020204030204" charset="0"/>
                <a:ea typeface="宋体" panose="02010600030101010101" pitchFamily="2" charset="-122"/>
              </a:rPr>
              <a:t>1</a:t>
            </a:r>
            <a:r>
              <a:rPr lang="zh-CN" b="0">
                <a:ea typeface="宋体" panose="02010600030101010101" pitchFamily="2" charset="-122"/>
              </a:rPr>
              <a:t>，使之指向下一个字符，再输出该字符</a:t>
            </a:r>
            <a:r>
              <a:rPr lang="en-US" b="0">
                <a:latin typeface="Calibri" panose="020F0502020204030204" charset="0"/>
                <a:ea typeface="宋体" panose="02010600030101010101" pitchFamily="2" charset="-122"/>
              </a:rPr>
              <a:t>……</a:t>
            </a:r>
            <a:r>
              <a:rPr lang="zh-CN" b="0">
                <a:ea typeface="宋体" panose="02010600030101010101" pitchFamily="2" charset="-122"/>
              </a:rPr>
              <a:t>如此直到遇到字符串结束标志</a:t>
            </a:r>
            <a:r>
              <a:rPr lang="en-US" b="0">
                <a:latin typeface="Calibri" panose="020F0502020204030204" charset="0"/>
                <a:ea typeface="宋体" panose="02010600030101010101" pitchFamily="2" charset="-122"/>
              </a:rPr>
              <a:t>′\0′</a:t>
            </a:r>
            <a:r>
              <a:rPr lang="zh-CN" b="0">
                <a:ea typeface="宋体" panose="02010600030101010101" pitchFamily="2" charset="-122"/>
              </a:rPr>
              <a:t>为止。注意，在内存中，字符串的最后被自动加了一个</a:t>
            </a:r>
            <a:r>
              <a:rPr lang="en-US" b="0">
                <a:latin typeface="Calibri" panose="020F0502020204030204" charset="0"/>
                <a:ea typeface="宋体" panose="02010600030101010101" pitchFamily="2" charset="-122"/>
              </a:rPr>
              <a:t>′\0′</a:t>
            </a:r>
            <a:r>
              <a:rPr lang="zh-CN" b="0">
                <a:ea typeface="宋体" panose="02010600030101010101" pitchFamily="2" charset="-122"/>
              </a:rPr>
              <a:t>。</a:t>
            </a:r>
            <a:endParaRPr lang="en-US" b="0">
              <a:latin typeface="Calibri" panose="020F0502020204030204" charset="0"/>
              <a:ea typeface="宋体" panose="02010600030101010101" pitchFamily="2" charset="-122"/>
            </a:endParaRPr>
          </a:p>
          <a:p>
            <a:endParaRPr lang="en-US" altLang="en-US" b="0">
              <a:latin typeface="Calibri" panose="020F0502020204030204" charset="0"/>
              <a:ea typeface="宋体" panose="02010600030101010101" pitchFamily="2" charset="-122"/>
            </a:endParaRPr>
          </a:p>
        </p:txBody>
      </p:sp>
      <p:pic>
        <p:nvPicPr>
          <p:cNvPr id="2" name="图片 1"/>
          <p:cNvPicPr/>
          <p:nvPr>
            <p:custDataLst>
              <p:tags r:id="rId1"/>
            </p:custDataLst>
          </p:nvPr>
        </p:nvPicPr>
        <p:blipFill>
          <a:blip r:embed="rId2"/>
          <a:stretch>
            <a:fillRect/>
          </a:stretch>
        </p:blipFill>
        <p:spPr>
          <a:xfrm>
            <a:off x="61595" y="4511040"/>
            <a:ext cx="12068810" cy="221805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10</a:t>
            </a:r>
            <a:endPar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5685155" cy="706755"/>
            <a:chOff x="472997" y="320031"/>
            <a:chExt cx="5685155"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4914265"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sym typeface="+mn-ea"/>
                </a:rPr>
                <a:t>字符串与指针</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pic>
        <p:nvPicPr>
          <p:cNvPr id="20" name="图片 2"/>
          <p:cNvPicPr>
            <a:picLocks noChangeAspect="1"/>
          </p:cNvPicPr>
          <p:nvPr>
            <p:custDataLst>
              <p:tags r:id="rId1"/>
            </p:custDataLst>
          </p:nvPr>
        </p:nvPicPr>
        <p:blipFill>
          <a:blip r:embed="rId2"/>
          <a:stretch>
            <a:fillRect/>
          </a:stretch>
        </p:blipFill>
        <p:spPr>
          <a:xfrm>
            <a:off x="1541145" y="1398905"/>
            <a:ext cx="9225280" cy="508127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rot="18900000">
            <a:off x="6679621" y="-1752658"/>
            <a:ext cx="2842292" cy="2842292"/>
          </a:xfrm>
          <a:prstGeom prst="roundRect">
            <a:avLst/>
          </a:prstGeom>
          <a:blipFill dpi="0" rotWithShape="0">
            <a:blip r:embed="rId1"/>
            <a:srcRect/>
            <a:tile tx="0" ty="0" sx="100000" sy="100000" flip="none" algn="l"/>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圆角 6"/>
          <p:cNvSpPr/>
          <p:nvPr/>
        </p:nvSpPr>
        <p:spPr>
          <a:xfrm rot="18900000">
            <a:off x="8817688" y="385409"/>
            <a:ext cx="2842292" cy="2842292"/>
          </a:xfrm>
          <a:prstGeom prst="roundRect">
            <a:avLst/>
          </a:prstGeom>
          <a:blipFill dpi="0" rotWithShape="0">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圆角 7"/>
          <p:cNvSpPr/>
          <p:nvPr/>
        </p:nvSpPr>
        <p:spPr>
          <a:xfrm rot="18900000">
            <a:off x="10955755" y="2523476"/>
            <a:ext cx="2842292" cy="2842292"/>
          </a:xfrm>
          <a:prstGeom prst="roundRect">
            <a:avLst/>
          </a:prstGeom>
          <a:blipFill dpi="0" rotWithShape="0">
            <a:blip r:embed="rId3"/>
            <a:srcRect/>
            <a:tile tx="0" ty="0" sx="100000" sy="100000" flip="none" algn="r"/>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圆角 11"/>
          <p:cNvSpPr/>
          <p:nvPr/>
        </p:nvSpPr>
        <p:spPr>
          <a:xfrm rot="2700000">
            <a:off x="4286798" y="3518130"/>
            <a:ext cx="7479560" cy="7479560"/>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文本框 99"/>
          <p:cNvSpPr txBox="1"/>
          <p:nvPr/>
        </p:nvSpPr>
        <p:spPr>
          <a:xfrm>
            <a:off x="354157" y="2229625"/>
            <a:ext cx="6370493" cy="848246"/>
          </a:xfrm>
          <a:prstGeom prst="rect">
            <a:avLst/>
          </a:prstGeom>
          <a:noFill/>
        </p:spPr>
        <p:txBody>
          <a:bodyPr wrap="square" rtlCol="0">
            <a:spAutoFit/>
          </a:bodyPr>
          <a:lstStyle/>
          <a:p>
            <a:pPr lvl="0" algn="dist">
              <a:lnSpc>
                <a:spcPct val="110000"/>
              </a:lnSpc>
              <a:defRPr/>
            </a:pPr>
            <a:r>
              <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感谢各位的仔细聆听</a:t>
            </a:r>
            <a:endPar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1" name="文本框 100"/>
          <p:cNvSpPr txBox="1"/>
          <p:nvPr/>
        </p:nvSpPr>
        <p:spPr>
          <a:xfrm>
            <a:off x="389080" y="3111985"/>
            <a:ext cx="6255560" cy="253916"/>
          </a:xfrm>
          <a:prstGeom prst="rect">
            <a:avLst/>
          </a:prstGeom>
          <a:noFill/>
        </p:spPr>
        <p:txBody>
          <a:bodyPr wrap="square" rtlCol="0">
            <a:spAutoFit/>
          </a:bodyPr>
          <a:lstStyle/>
          <a:p>
            <a:pPr lvl="0" algn="dist">
              <a:defRPr/>
            </a:pPr>
            <a:r>
              <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rPr>
              <a:t>- THANK YOU FOR YOUR CAREFUL LISTENING-</a:t>
            </a:r>
            <a:endPar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474667" y="4159445"/>
            <a:ext cx="2335637" cy="335122"/>
            <a:chOff x="853759" y="3501895"/>
            <a:chExt cx="1200364" cy="335122"/>
          </a:xfrm>
          <a:effectLst>
            <a:outerShdw blurRad="50800" dist="38100" dir="2700000" sx="101000" sy="101000" algn="tl" rotWithShape="0">
              <a:prstClr val="black">
                <a:alpha val="40000"/>
              </a:prstClr>
            </a:outerShdw>
          </a:effectLst>
        </p:grpSpPr>
        <p:sp>
          <p:nvSpPr>
            <p:cNvPr id="102" name="矩形: 圆角 101"/>
            <p:cNvSpPr/>
            <p:nvPr/>
          </p:nvSpPr>
          <p:spPr>
            <a:xfrm>
              <a:off x="853759" y="3501895"/>
              <a:ext cx="1200364" cy="335122"/>
            </a:xfrm>
            <a:prstGeom prst="roundRect">
              <a:avLst>
                <a:gd name="adj" fmla="val 50000"/>
              </a:avLst>
            </a:prstGeom>
            <a:solidFill>
              <a:srgbClr val="26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03" name="文本框 102"/>
            <p:cNvSpPr txBox="1"/>
            <p:nvPr/>
          </p:nvSpPr>
          <p:spPr>
            <a:xfrm>
              <a:off x="890314" y="3523862"/>
              <a:ext cx="1119117" cy="306705"/>
            </a:xfrm>
            <a:prstGeom prst="rect">
              <a:avLst/>
            </a:prstGeom>
            <a:noFill/>
          </p:spPr>
          <p:txBody>
            <a:bodyPr wrap="square" rtlCol="0">
              <a:spAutoFit/>
            </a:bodyPr>
            <a:lstStyle/>
            <a:p>
              <a:pPr lvl="0">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讲解人：章海</a:t>
              </a:r>
              <a:endPar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sp>
        <p:nvSpPr>
          <p:cNvPr id="112" name="矩形: 圆角 111"/>
          <p:cNvSpPr/>
          <p:nvPr/>
        </p:nvSpPr>
        <p:spPr>
          <a:xfrm rot="18900000">
            <a:off x="10955755" y="-1752658"/>
            <a:ext cx="2842292" cy="2842292"/>
          </a:xfrm>
          <a:prstGeom prst="roundRect">
            <a:avLst/>
          </a:prstGeom>
          <a:blipFill dpi="0" rotWithShape="0">
            <a:blip r:embed="rId4"/>
            <a:srcRect/>
            <a:tile tx="0" ty="0" sx="100000" sy="100000" flip="none" algn="ctr"/>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43" y="1500052"/>
            <a:ext cx="2653751" cy="584188"/>
          </a:xfrm>
          <a:prstGeom prst="rect">
            <a:avLst/>
          </a:prstGeom>
          <a:effectLst>
            <a:outerShdw blurRad="50800" dist="38100" dir="2700000" sx="101000" sy="101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rot="18900000">
            <a:off x="6384983" y="-1592170"/>
            <a:ext cx="2842292" cy="2842292"/>
          </a:xfrm>
          <a:prstGeom prst="roundRect">
            <a:avLst/>
          </a:prstGeom>
          <a:blipFill dpi="0" rotWithShape="0">
            <a:blip r:embed="rId1"/>
            <a:srcRect/>
            <a:tile tx="0" ty="0" sx="100000" sy="100000" flip="none" algn="l"/>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圆角 6"/>
          <p:cNvSpPr/>
          <p:nvPr/>
        </p:nvSpPr>
        <p:spPr>
          <a:xfrm rot="18900000">
            <a:off x="8817688" y="385409"/>
            <a:ext cx="2842292" cy="2842292"/>
          </a:xfrm>
          <a:prstGeom prst="roundRect">
            <a:avLst/>
          </a:prstGeom>
          <a:blipFill dpi="0" rotWithShape="0">
            <a:blip r:embed="rId2"/>
            <a:srcRect/>
            <a:tile tx="0" ty="0" sx="100000" sy="100000" flip="none" algn="l"/>
          </a:blipFill>
          <a:ln>
            <a:no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圆角 7"/>
          <p:cNvSpPr/>
          <p:nvPr/>
        </p:nvSpPr>
        <p:spPr>
          <a:xfrm rot="18900000">
            <a:off x="10955755" y="2523476"/>
            <a:ext cx="2842292" cy="2842292"/>
          </a:xfrm>
          <a:prstGeom prst="roundRect">
            <a:avLst/>
          </a:prstGeom>
          <a:blipFill dpi="0" rotWithShape="0">
            <a:blip r:embed="rId3"/>
            <a:srcRect/>
            <a:tile tx="0" ty="0" sx="100000" sy="100000" flip="none" algn="r"/>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圆角 11"/>
          <p:cNvSpPr/>
          <p:nvPr/>
        </p:nvSpPr>
        <p:spPr>
          <a:xfrm rot="2700000">
            <a:off x="4286798" y="3518130"/>
            <a:ext cx="7479560" cy="7479560"/>
          </a:xfrm>
          <a:prstGeom prst="roundRect">
            <a:avLst>
              <a:gd name="adj" fmla="val 10719"/>
            </a:avLst>
          </a:prstGeom>
          <a:solidFill>
            <a:srgbClr val="2674AE"/>
          </a:solidFill>
          <a:ln w="136525">
            <a:solidFill>
              <a:srgbClr val="CFE5F2"/>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文本框 99"/>
          <p:cNvSpPr txBox="1"/>
          <p:nvPr/>
        </p:nvSpPr>
        <p:spPr>
          <a:xfrm>
            <a:off x="354157" y="2229625"/>
            <a:ext cx="6370493" cy="848246"/>
          </a:xfrm>
          <a:prstGeom prst="rect">
            <a:avLst/>
          </a:prstGeom>
          <a:noFill/>
        </p:spPr>
        <p:txBody>
          <a:bodyPr wrap="square" rtlCol="0">
            <a:spAutoFit/>
          </a:bodyPr>
          <a:lstStyle/>
          <a:p>
            <a:pPr lvl="0" algn="dist">
              <a:lnSpc>
                <a:spcPct val="110000"/>
              </a:lnSpc>
              <a:defRPr/>
            </a:pPr>
            <a:r>
              <a:rPr lang="en-US" altLang="zh-CN"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语言期末讲座</a:t>
            </a:r>
            <a:endPar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474667" y="4159445"/>
            <a:ext cx="2335637" cy="335122"/>
            <a:chOff x="853759" y="3501895"/>
            <a:chExt cx="1200364" cy="335122"/>
          </a:xfrm>
          <a:effectLst>
            <a:outerShdw blurRad="50800" dist="38100" dir="2700000" sx="101000" sy="101000" algn="tl" rotWithShape="0">
              <a:prstClr val="black">
                <a:alpha val="40000"/>
              </a:prstClr>
            </a:outerShdw>
          </a:effectLst>
        </p:grpSpPr>
        <p:sp>
          <p:nvSpPr>
            <p:cNvPr id="102" name="矩形: 圆角 101"/>
            <p:cNvSpPr/>
            <p:nvPr/>
          </p:nvSpPr>
          <p:spPr>
            <a:xfrm>
              <a:off x="853759" y="3501895"/>
              <a:ext cx="1200364" cy="335122"/>
            </a:xfrm>
            <a:prstGeom prst="roundRect">
              <a:avLst>
                <a:gd name="adj" fmla="val 50000"/>
              </a:avLst>
            </a:prstGeom>
            <a:solidFill>
              <a:srgbClr val="26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03" name="文本框 102"/>
            <p:cNvSpPr txBox="1"/>
            <p:nvPr/>
          </p:nvSpPr>
          <p:spPr>
            <a:xfrm>
              <a:off x="890314" y="3523862"/>
              <a:ext cx="1119117" cy="307777"/>
            </a:xfrm>
            <a:prstGeom prst="rect">
              <a:avLst/>
            </a:prstGeom>
            <a:noFill/>
          </p:spPr>
          <p:txBody>
            <a:bodyPr wrap="square" rtlCol="0">
              <a:spAutoFit/>
            </a:bodyPr>
            <a:lstStyle/>
            <a:p>
              <a:pPr lvl="0">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讲解人：杨溢翔</a:t>
              </a:r>
              <a:endPar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sp>
        <p:nvSpPr>
          <p:cNvPr id="112" name="矩形: 圆角 111"/>
          <p:cNvSpPr/>
          <p:nvPr/>
        </p:nvSpPr>
        <p:spPr>
          <a:xfrm rot="18900000">
            <a:off x="10955755" y="-1752658"/>
            <a:ext cx="2842292" cy="2842292"/>
          </a:xfrm>
          <a:prstGeom prst="roundRect">
            <a:avLst/>
          </a:prstGeom>
          <a:blipFill dpi="0" rotWithShape="0">
            <a:blip r:embed="rId4"/>
            <a:srcRect/>
            <a:tile tx="0" ty="0" sx="100000" sy="100000" flip="none" algn="ctr"/>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43" y="1500052"/>
            <a:ext cx="2653751" cy="584188"/>
          </a:xfrm>
          <a:prstGeom prst="rect">
            <a:avLst/>
          </a:prstGeom>
          <a:effectLst>
            <a:outerShdw blurRad="50800" dist="38100" dir="2700000" sx="101000" sy="101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 name="直接连接符 3"/>
          <p:cNvCxnSpPr/>
          <p:nvPr/>
        </p:nvCxnSpPr>
        <p:spPr>
          <a:xfrm>
            <a:off x="904875" y="1228725"/>
            <a:ext cx="3419475" cy="0"/>
          </a:xfrm>
          <a:prstGeom prst="line">
            <a:avLst/>
          </a:prstGeom>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95375" y="504825"/>
            <a:ext cx="2190750" cy="646331"/>
          </a:xfrm>
          <a:prstGeom prst="rect">
            <a:avLst/>
          </a:prstGeom>
          <a:noFill/>
        </p:spPr>
        <p:txBody>
          <a:bodyPr wrap="square" rtlCol="0">
            <a:spAutoFit/>
          </a:bodyPr>
          <a:lstStyle/>
          <a:p>
            <a:r>
              <a:rPr lang="zh-CN" altLang="en-US" sz="3600" dirty="0">
                <a:latin typeface="华文新魏" panose="02010800040101010101" charset="-122"/>
                <a:ea typeface="华文新魏" panose="02010800040101010101" charset="-122"/>
              </a:rPr>
              <a:t>写在前面</a:t>
            </a:r>
            <a:endParaRPr lang="zh-CN" altLang="en-US" sz="3600" dirty="0">
              <a:latin typeface="华文新魏" panose="02010800040101010101" charset="-122"/>
              <a:ea typeface="华文新魏" panose="02010800040101010101" charset="-122"/>
            </a:endParaRPr>
          </a:p>
        </p:txBody>
      </p:sp>
      <p:sp>
        <p:nvSpPr>
          <p:cNvPr id="7" name="文本框 6"/>
          <p:cNvSpPr txBox="1"/>
          <p:nvPr/>
        </p:nvSpPr>
        <p:spPr>
          <a:xfrm>
            <a:off x="1419224" y="2459504"/>
            <a:ext cx="9953625" cy="1938992"/>
          </a:xfrm>
          <a:prstGeom prst="rect">
            <a:avLst/>
          </a:prstGeom>
          <a:noFill/>
        </p:spPr>
        <p:txBody>
          <a:bodyPr wrap="square" rtlCol="0">
            <a:spAutoFit/>
          </a:bodyPr>
          <a:lstStyle/>
          <a:p>
            <a:r>
              <a:rPr lang="zh-CN" altLang="en-US" sz="4000" dirty="0">
                <a:latin typeface="华文新魏" panose="02010800040101010101" charset="-122"/>
                <a:ea typeface="华文新魏" panose="02010800040101010101" charset="-122"/>
              </a:rPr>
              <a:t>本部分为例题部分，以编程为主，帮助大家在了解完基础知识点之后能够理解并熟练地运用重难点，轻松应付期末考试</a:t>
            </a:r>
            <a:endParaRPr lang="zh-CN" altLang="en-US" sz="4000" dirty="0">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圆角 2"/>
          <p:cNvSpPr/>
          <p:nvPr/>
        </p:nvSpPr>
        <p:spPr>
          <a:xfrm>
            <a:off x="785828" y="1116270"/>
            <a:ext cx="1478153" cy="4528750"/>
          </a:xfrm>
          <a:prstGeom prst="roundRect">
            <a:avLst/>
          </a:prstGeom>
          <a:solidFill>
            <a:srgbClr val="D1D0E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7200" dirty="0">
                <a:solidFill>
                  <a:srgbClr val="002060"/>
                </a:solidFill>
                <a:latin typeface="华文行楷" panose="02010800040101010101" pitchFamily="2" charset="-122"/>
                <a:ea typeface="华文行楷" panose="02010800040101010101" pitchFamily="2" charset="-122"/>
              </a:rPr>
              <a:t>目录</a:t>
            </a:r>
            <a:endParaRPr lang="zh-CN" altLang="en-US" sz="7200" dirty="0">
              <a:solidFill>
                <a:srgbClr val="002060"/>
              </a:solidFill>
              <a:latin typeface="华文行楷" panose="02010800040101010101" pitchFamily="2" charset="-122"/>
              <a:ea typeface="华文行楷" panose="02010800040101010101" pitchFamily="2" charset="-122"/>
            </a:endParaRPr>
          </a:p>
        </p:txBody>
      </p:sp>
      <p:sp>
        <p:nvSpPr>
          <p:cNvPr id="5" name="箭头: 五边形 4"/>
          <p:cNvSpPr/>
          <p:nvPr/>
        </p:nvSpPr>
        <p:spPr>
          <a:xfrm>
            <a:off x="2675729" y="1116270"/>
            <a:ext cx="3708283" cy="948677"/>
          </a:xfrm>
          <a:prstGeom prst="homePlate">
            <a:avLst/>
          </a:prstGeom>
          <a:solidFill>
            <a:srgbClr val="CEC9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2060"/>
                </a:solidFill>
                <a:latin typeface="华文行楷" panose="02010800040101010101" pitchFamily="2" charset="-122"/>
                <a:ea typeface="华文行楷" panose="02010800040101010101" pitchFamily="2" charset="-122"/>
              </a:rPr>
              <a:t>一、输入与输出函数</a:t>
            </a:r>
            <a:endParaRPr lang="zh-CN" altLang="en-US" sz="2000" dirty="0">
              <a:solidFill>
                <a:srgbClr val="002060"/>
              </a:solidFill>
              <a:latin typeface="华文行楷" panose="02010800040101010101" pitchFamily="2" charset="-122"/>
              <a:ea typeface="华文行楷" panose="02010800040101010101" pitchFamily="2" charset="-122"/>
            </a:endParaRPr>
          </a:p>
        </p:txBody>
      </p:sp>
      <p:sp>
        <p:nvSpPr>
          <p:cNvPr id="14" name="箭头: 五边形 13"/>
          <p:cNvSpPr/>
          <p:nvPr/>
        </p:nvSpPr>
        <p:spPr>
          <a:xfrm>
            <a:off x="2608234" y="2907164"/>
            <a:ext cx="4270696" cy="948677"/>
          </a:xfrm>
          <a:prstGeom prst="homePlate">
            <a:avLst/>
          </a:prstGeom>
          <a:solidFill>
            <a:srgbClr val="7099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2060"/>
                </a:solidFill>
                <a:latin typeface="华文行楷" panose="02010800040101010101" pitchFamily="2" charset="-122"/>
                <a:ea typeface="华文行楷" panose="02010800040101010101" pitchFamily="2" charset="-122"/>
              </a:rPr>
              <a:t>二、变量的定义，赋值与运算</a:t>
            </a:r>
            <a:endParaRPr lang="zh-CN" altLang="en-US" sz="2000" dirty="0">
              <a:solidFill>
                <a:srgbClr val="002060"/>
              </a:solidFill>
              <a:latin typeface="华文行楷" panose="02010800040101010101" pitchFamily="2" charset="-122"/>
              <a:ea typeface="华文行楷" panose="02010800040101010101" pitchFamily="2" charset="-122"/>
            </a:endParaRPr>
          </a:p>
        </p:txBody>
      </p:sp>
      <p:sp>
        <p:nvSpPr>
          <p:cNvPr id="15" name="箭头: 五边形 14"/>
          <p:cNvSpPr/>
          <p:nvPr/>
        </p:nvSpPr>
        <p:spPr>
          <a:xfrm>
            <a:off x="2608234" y="4696343"/>
            <a:ext cx="4270696" cy="948677"/>
          </a:xfrm>
          <a:prstGeom prst="homePlate">
            <a:avLst/>
          </a:prstGeom>
          <a:solidFill>
            <a:srgbClr val="FEE5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2060"/>
                </a:solidFill>
                <a:latin typeface="华文行楷" panose="02010800040101010101" pitchFamily="2" charset="-122"/>
                <a:ea typeface="华文行楷" panose="02010800040101010101" pitchFamily="2" charset="-122"/>
              </a:rPr>
              <a:t>三、顺序结构</a:t>
            </a:r>
            <a:endParaRPr lang="zh-CN" altLang="en-US" sz="2400" dirty="0">
              <a:solidFill>
                <a:srgbClr val="002060"/>
              </a:solidFill>
              <a:latin typeface="华文行楷" panose="02010800040101010101" pitchFamily="2" charset="-122"/>
              <a:ea typeface="华文行楷" panose="02010800040101010101" pitchFamily="2" charset="-122"/>
            </a:endParaRPr>
          </a:p>
        </p:txBody>
      </p:sp>
      <p:sp>
        <p:nvSpPr>
          <p:cNvPr id="16" name="箭头: 五边形 15"/>
          <p:cNvSpPr/>
          <p:nvPr/>
        </p:nvSpPr>
        <p:spPr>
          <a:xfrm>
            <a:off x="7302221" y="1116270"/>
            <a:ext cx="4506202" cy="948677"/>
          </a:xfrm>
          <a:prstGeom prst="homePlate">
            <a:avLst/>
          </a:prstGeom>
          <a:solidFill>
            <a:srgbClr val="CEC9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2060"/>
                </a:solidFill>
                <a:latin typeface="华文行楷" panose="02010800040101010101" pitchFamily="2" charset="-122"/>
                <a:ea typeface="华文行楷" panose="02010800040101010101" pitchFamily="2" charset="-122"/>
              </a:rPr>
              <a:t>四、选择结构</a:t>
            </a:r>
            <a:endParaRPr lang="zh-CN" altLang="en-US" sz="2800" dirty="0">
              <a:solidFill>
                <a:srgbClr val="002060"/>
              </a:solidFill>
              <a:latin typeface="华文行楷" panose="02010800040101010101" pitchFamily="2" charset="-122"/>
              <a:ea typeface="华文行楷" panose="02010800040101010101" pitchFamily="2" charset="-122"/>
            </a:endParaRPr>
          </a:p>
        </p:txBody>
      </p:sp>
      <p:sp>
        <p:nvSpPr>
          <p:cNvPr id="17" name="箭头: 五边形 16"/>
          <p:cNvSpPr/>
          <p:nvPr/>
        </p:nvSpPr>
        <p:spPr>
          <a:xfrm>
            <a:off x="7419974" y="2847974"/>
            <a:ext cx="4270696" cy="948677"/>
          </a:xfrm>
          <a:prstGeom prst="homePlate">
            <a:avLst/>
          </a:prstGeom>
          <a:solidFill>
            <a:srgbClr val="7099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2060"/>
                </a:solidFill>
                <a:latin typeface="华文行楷" panose="02010800040101010101" pitchFamily="2" charset="-122"/>
                <a:ea typeface="华文行楷" panose="02010800040101010101" pitchFamily="2" charset="-122"/>
              </a:rPr>
              <a:t>五、循环结构</a:t>
            </a:r>
            <a:endParaRPr lang="zh-CN" altLang="en-US" sz="2800" dirty="0">
              <a:solidFill>
                <a:srgbClr val="002060"/>
              </a:solidFill>
              <a:latin typeface="华文行楷" panose="02010800040101010101" pitchFamily="2" charset="-122"/>
              <a:ea typeface="华文行楷" panose="02010800040101010101" pitchFamily="2" charset="-122"/>
            </a:endParaRPr>
          </a:p>
        </p:txBody>
      </p:sp>
      <p:sp>
        <p:nvSpPr>
          <p:cNvPr id="18" name="箭头: 五边形 17"/>
          <p:cNvSpPr/>
          <p:nvPr/>
        </p:nvSpPr>
        <p:spPr>
          <a:xfrm>
            <a:off x="7419974" y="4696343"/>
            <a:ext cx="4270696" cy="948677"/>
          </a:xfrm>
          <a:prstGeom prst="homePlate">
            <a:avLst/>
          </a:prstGeom>
          <a:solidFill>
            <a:srgbClr val="FEE5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2060"/>
                </a:solidFill>
                <a:latin typeface="华文行楷" panose="02010800040101010101" pitchFamily="2" charset="-122"/>
                <a:ea typeface="华文行楷" panose="02010800040101010101" pitchFamily="2" charset="-122"/>
              </a:rPr>
              <a:t>六、数组与指针</a:t>
            </a:r>
            <a:endParaRPr lang="zh-CN" altLang="en-US" sz="2400" dirty="0">
              <a:solidFill>
                <a:srgbClr val="002060"/>
              </a:solidFill>
              <a:latin typeface="华文行楷" panose="02010800040101010101" pitchFamily="2" charset="-122"/>
              <a:ea typeface="华文行楷" panose="020108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4" grpId="0" animBg="1"/>
      <p:bldP spid="15" grpId="0" animBg="1"/>
      <p:bldP spid="16" grpId="0" animBg="1"/>
      <p:bldP spid="17" grpId="0" animBg="1"/>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6" name="组合 5"/>
          <p:cNvGrpSpPr/>
          <p:nvPr/>
        </p:nvGrpSpPr>
        <p:grpSpPr>
          <a:xfrm>
            <a:off x="1574682" y="1182470"/>
            <a:ext cx="9445742" cy="4096987"/>
            <a:chOff x="958615" y="1064347"/>
            <a:chExt cx="9445742" cy="4096987"/>
          </a:xfrm>
        </p:grpSpPr>
        <p:sp>
          <p:nvSpPr>
            <p:cNvPr id="8" name="箭头: 五边形 7"/>
            <p:cNvSpPr/>
            <p:nvPr/>
          </p:nvSpPr>
          <p:spPr>
            <a:xfrm>
              <a:off x="3733800" y="2686050"/>
              <a:ext cx="6670557" cy="1485900"/>
            </a:xfrm>
            <a:prstGeom prst="homePlate">
              <a:avLst/>
            </a:prstGeom>
            <a:solidFill>
              <a:srgbClr val="CEC9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002060"/>
                  </a:solidFill>
                  <a:latin typeface="华文行楷" panose="02010800040101010101" pitchFamily="2" charset="-122"/>
                  <a:ea typeface="华文行楷" panose="02010800040101010101" pitchFamily="2" charset="-122"/>
                </a:rPr>
                <a:t>输入与输出函数</a:t>
              </a:r>
              <a:endParaRPr lang="zh-CN" altLang="en-US" sz="5400" dirty="0">
                <a:solidFill>
                  <a:srgbClr val="002060"/>
                </a:solidFill>
                <a:latin typeface="华文行楷" panose="02010800040101010101" pitchFamily="2" charset="-122"/>
                <a:ea typeface="华文行楷" panose="02010800040101010101" pitchFamily="2" charset="-122"/>
              </a:endParaRPr>
            </a:p>
          </p:txBody>
        </p:sp>
        <p:sp>
          <p:nvSpPr>
            <p:cNvPr id="11" name="矩形: 圆角 10"/>
            <p:cNvSpPr/>
            <p:nvPr/>
          </p:nvSpPr>
          <p:spPr>
            <a:xfrm rot="18900000">
              <a:off x="1054617" y="2007854"/>
              <a:ext cx="2842292" cy="2842292"/>
            </a:xfrm>
            <a:prstGeom prst="roundRect">
              <a:avLst/>
            </a:prstGeom>
            <a:blipFill dpi="0" rotWithShape="0">
              <a:blip r:embed="rId1"/>
              <a:srcRect/>
              <a:tile tx="0" ty="0" sx="100000" sy="100000" flip="none" algn="l"/>
            </a:blipFill>
            <a:ln>
              <a:no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菱形 11"/>
            <p:cNvSpPr/>
            <p:nvPr/>
          </p:nvSpPr>
          <p:spPr>
            <a:xfrm>
              <a:off x="958615" y="1064347"/>
              <a:ext cx="3948698" cy="4096987"/>
            </a:xfrm>
            <a:prstGeom prst="diamond">
              <a:avLst/>
            </a:prstGeom>
            <a:noFill/>
            <a:effectLst>
              <a:glow rad="88900">
                <a:schemeClr val="accent1"/>
              </a:glow>
              <a:outerShdw blurRad="50800" dist="50800" dir="5400000" algn="ctr" rotWithShape="0">
                <a:srgbClr val="000000"/>
              </a:outerShdw>
              <a:reflection stA="0" endPos="65000" dist="50800" dir="5400000" sy="-100000" algn="bl" rotWithShape="0"/>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p:cNvSpPr/>
          <p:nvPr/>
        </p:nvSpPr>
        <p:spPr>
          <a:xfrm>
            <a:off x="4784940" y="1246519"/>
            <a:ext cx="2900205" cy="66404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4400" dirty="0">
                <a:solidFill>
                  <a:srgbClr val="002060"/>
                </a:solidFill>
                <a:latin typeface="华文行楷" panose="02010800040101010101" pitchFamily="2" charset="-122"/>
                <a:ea typeface="华文行楷" panose="02010800040101010101" pitchFamily="2" charset="-122"/>
              </a:rPr>
              <a:t>第一节</a:t>
            </a:r>
            <a:endParaRPr lang="zh-CN" altLang="en-US" sz="4400" dirty="0">
              <a:solidFill>
                <a:srgbClr val="002060"/>
              </a:solidFill>
              <a:latin typeface="华文行楷" panose="02010800040101010101" pitchFamily="2" charset="-122"/>
              <a:ea typeface="华文行楷" panose="02010800040101010101" pitchFamily="2" charset="-122"/>
            </a:endParaRPr>
          </a:p>
        </p:txBody>
      </p:sp>
      <p:sp>
        <p:nvSpPr>
          <p:cNvPr id="2" name="文本框 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01</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2423" y="780087"/>
            <a:ext cx="10994776" cy="866608"/>
            <a:chOff x="412214" y="424395"/>
            <a:chExt cx="10994776" cy="866608"/>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333429" y="596088"/>
              <a:ext cx="10073561"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补充语句。（以空格间隔的形式输出所有变量）</a:t>
              </a:r>
              <a:endPar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a:t>
            </a:r>
            <a:r>
              <a:rPr lang="en-US" altLang="zh-CN" dirty="0" err="1">
                <a:latin typeface="微软雅黑" panose="020B0503020204020204" pitchFamily="34" charset="-122"/>
                <a:ea typeface="微软雅黑" panose="020B0503020204020204" pitchFamily="34" charset="-122"/>
              </a:rPr>
              <a:t>printf</a:t>
            </a:r>
            <a:r>
              <a:rPr lang="zh-CN" altLang="en-US" dirty="0">
                <a:latin typeface="微软雅黑" panose="020B0503020204020204" pitchFamily="34" charset="-122"/>
                <a:ea typeface="微软雅黑" panose="020B0503020204020204" pitchFamily="34" charset="-122"/>
              </a:rPr>
              <a:t>函数</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02</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1694746" y="1912776"/>
            <a:ext cx="6424890" cy="3170099"/>
          </a:xfrm>
          <a:prstGeom prst="rect">
            <a:avLst/>
          </a:prstGeom>
          <a:noFill/>
        </p:spPr>
        <p:txBody>
          <a:bodyPr wrap="square" rtlCol="0">
            <a:spAutoFit/>
          </a:bodyPr>
          <a:lstStyle/>
          <a:p>
            <a:r>
              <a:rPr lang="en-US" altLang="zh-CN" sz="2000" b="1" dirty="0"/>
              <a:t>#include &lt;</a:t>
            </a:r>
            <a:r>
              <a:rPr lang="en-US" altLang="zh-CN" sz="2000" b="1" dirty="0" err="1"/>
              <a:t>stdio.h</a:t>
            </a:r>
            <a:r>
              <a:rPr lang="en-US" altLang="zh-CN" sz="2000" b="1" dirty="0"/>
              <a:t>&gt;</a:t>
            </a:r>
            <a:endParaRPr lang="en-US" altLang="zh-CN" sz="2000" b="1" dirty="0"/>
          </a:p>
          <a:p>
            <a:r>
              <a:rPr lang="en-US" altLang="zh-CN" sz="2000" b="1" dirty="0"/>
              <a:t>int main()</a:t>
            </a:r>
            <a:endParaRPr lang="en-US" altLang="zh-CN" sz="2000" b="1" dirty="0"/>
          </a:p>
          <a:p>
            <a:r>
              <a:rPr lang="en-US" altLang="zh-CN" sz="2000" b="1" dirty="0"/>
              <a:t>{</a:t>
            </a:r>
            <a:endParaRPr lang="en-US" altLang="zh-CN" sz="2000" b="1" dirty="0"/>
          </a:p>
          <a:p>
            <a:r>
              <a:rPr lang="en-US" altLang="zh-CN" sz="2000" b="1" dirty="0"/>
              <a:t>	int a=1;</a:t>
            </a:r>
            <a:endParaRPr lang="en-US" altLang="zh-CN" sz="2000" b="1" dirty="0"/>
          </a:p>
          <a:p>
            <a:r>
              <a:rPr lang="en-US" altLang="zh-CN" sz="2000" b="1" dirty="0"/>
              <a:t>	float b=2.5;</a:t>
            </a:r>
            <a:endParaRPr lang="en-US" altLang="zh-CN" sz="2000" b="1" dirty="0"/>
          </a:p>
          <a:p>
            <a:r>
              <a:rPr lang="en-US" altLang="zh-CN" sz="2000" b="1" dirty="0"/>
              <a:t>	double c=1.123456;</a:t>
            </a:r>
            <a:endParaRPr lang="en-US" altLang="zh-CN" sz="2000" b="1" dirty="0"/>
          </a:p>
          <a:p>
            <a:r>
              <a:rPr lang="en-US" altLang="zh-CN" sz="2000" b="1" dirty="0"/>
              <a:t>	char </a:t>
            </a:r>
            <a:r>
              <a:rPr lang="en-US" altLang="zh-CN" sz="2000" b="1" dirty="0" err="1"/>
              <a:t>ch</a:t>
            </a:r>
            <a:r>
              <a:rPr lang="en-US" altLang="zh-CN" sz="2000" b="1" dirty="0"/>
              <a:t>='A';</a:t>
            </a:r>
            <a:endParaRPr lang="en-US" altLang="zh-CN" sz="2000" b="1" dirty="0"/>
          </a:p>
          <a:p>
            <a:r>
              <a:rPr lang="en-US" altLang="zh-CN" sz="2000" b="1" dirty="0"/>
              <a:t>	</a:t>
            </a:r>
            <a:r>
              <a:rPr lang="en-US" altLang="zh-CN" sz="2000" b="1" u="sng" dirty="0" err="1"/>
              <a:t>printf</a:t>
            </a:r>
            <a:r>
              <a:rPr lang="en-US" altLang="zh-CN" sz="2000" b="1" u="sng" dirty="0"/>
              <a:t>("%d %f %</a:t>
            </a:r>
            <a:r>
              <a:rPr lang="en-US" altLang="zh-CN" sz="2000" b="1" u="sng" dirty="0" err="1"/>
              <a:t>lf</a:t>
            </a:r>
            <a:r>
              <a:rPr lang="en-US" altLang="zh-CN" sz="2000" b="1" u="sng" dirty="0"/>
              <a:t> %c",</a:t>
            </a:r>
            <a:r>
              <a:rPr lang="en-US" altLang="zh-CN" sz="2000" b="1" u="sng" dirty="0" err="1"/>
              <a:t>a,b,c,ch</a:t>
            </a:r>
            <a:r>
              <a:rPr lang="en-US" altLang="zh-CN" sz="2000" b="1" u="sng" dirty="0"/>
              <a:t>);</a:t>
            </a:r>
            <a:endParaRPr lang="en-US" altLang="zh-CN" sz="2000" b="1" u="sng" dirty="0"/>
          </a:p>
          <a:p>
            <a:r>
              <a:rPr lang="en-US" altLang="zh-CN" sz="2000" b="1" dirty="0"/>
              <a:t>	return 0;</a:t>
            </a:r>
            <a:endParaRPr lang="en-US" altLang="zh-CN" sz="2000" b="1" dirty="0"/>
          </a:p>
          <a:p>
            <a:r>
              <a:rPr lang="en-US" altLang="zh-CN" sz="2000" b="1" dirty="0"/>
              <a:t>}</a:t>
            </a:r>
            <a:endParaRPr lang="en-US" altLang="zh-CN" sz="2000" b="1" dirty="0"/>
          </a:p>
        </p:txBody>
      </p:sp>
      <p:pic>
        <p:nvPicPr>
          <p:cNvPr id="8" name="图片 7"/>
          <p:cNvPicPr>
            <a:picLocks noChangeAspect="1"/>
          </p:cNvPicPr>
          <p:nvPr/>
        </p:nvPicPr>
        <p:blipFill>
          <a:blip r:embed="rId1"/>
          <a:stretch>
            <a:fillRect/>
          </a:stretch>
        </p:blipFill>
        <p:spPr>
          <a:xfrm>
            <a:off x="1694746" y="5279457"/>
            <a:ext cx="4595258" cy="10287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Effect transition="in" filter="fade">
                                      <p:cBhvr>
                                        <p:cTn id="7" dur="500"/>
                                        <p:tgtEl>
                                          <p:spTgt spid="9">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873638" y="780087"/>
            <a:ext cx="9739819" cy="866608"/>
            <a:chOff x="393429" y="424395"/>
            <a:chExt cx="9739819" cy="866608"/>
          </a:xfrm>
        </p:grpSpPr>
        <p:sp>
          <p:nvSpPr>
            <p:cNvPr id="14" name="矩形: 圆角 13"/>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393429"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333430" y="596088"/>
              <a:ext cx="8799818"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补充语句，使得变量总共为</a:t>
              </a:r>
              <a:r>
                <a:rPr lang="en-US" altLang="zh-CN"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10</a:t>
              </a:r>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位，并有</a:t>
              </a:r>
              <a:r>
                <a:rPr lang="en-US" altLang="zh-CN"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5</a:t>
              </a:r>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位小数</a:t>
              </a:r>
              <a:endPar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6" name="文本框 5"/>
          <p:cNvSpPr txBox="1"/>
          <p:nvPr/>
        </p:nvSpPr>
        <p:spPr>
          <a:xfrm>
            <a:off x="1682694" y="1806014"/>
            <a:ext cx="4073364" cy="2677656"/>
          </a:xfrm>
          <a:prstGeom prst="rect">
            <a:avLst/>
          </a:prstGeom>
          <a:noFill/>
        </p:spPr>
        <p:txBody>
          <a:bodyPr wrap="square" rtlCol="0">
            <a:spAutoFit/>
          </a:bodyPr>
          <a:lstStyle/>
          <a:p>
            <a:r>
              <a:rPr lang="en-US" altLang="zh-CN" sz="2400" b="1" dirty="0"/>
              <a:t>#include &lt;</a:t>
            </a:r>
            <a:r>
              <a:rPr lang="en-US" altLang="zh-CN" sz="2400" b="1" dirty="0" err="1"/>
              <a:t>stdio.h</a:t>
            </a:r>
            <a:r>
              <a:rPr lang="en-US" altLang="zh-CN" sz="2400" b="1" dirty="0"/>
              <a:t>&gt;</a:t>
            </a:r>
            <a:endParaRPr lang="en-US" altLang="zh-CN" sz="2400" b="1" dirty="0"/>
          </a:p>
          <a:p>
            <a:r>
              <a:rPr lang="en-US" altLang="zh-CN" sz="2400" b="1" dirty="0"/>
              <a:t>int main()</a:t>
            </a:r>
            <a:endParaRPr lang="en-US" altLang="zh-CN" sz="2400" b="1" dirty="0"/>
          </a:p>
          <a:p>
            <a:r>
              <a:rPr lang="en-US" altLang="zh-CN" sz="2400" b="1" dirty="0"/>
              <a:t>{</a:t>
            </a:r>
            <a:endParaRPr lang="en-US" altLang="zh-CN" sz="2400" b="1" dirty="0"/>
          </a:p>
          <a:p>
            <a:r>
              <a:rPr lang="en-US" altLang="zh-CN" sz="2400" b="1" dirty="0"/>
              <a:t>	double a=1.123456;</a:t>
            </a:r>
            <a:endParaRPr lang="en-US" altLang="zh-CN" sz="2400" b="1" dirty="0"/>
          </a:p>
          <a:p>
            <a:r>
              <a:rPr lang="en-US" altLang="zh-CN" sz="2400" b="1" dirty="0"/>
              <a:t>	</a:t>
            </a:r>
            <a:r>
              <a:rPr lang="en-US" altLang="zh-CN" sz="2400" b="1" dirty="0" err="1"/>
              <a:t>printf</a:t>
            </a:r>
            <a:r>
              <a:rPr lang="en-US" altLang="zh-CN" sz="2400" b="1" dirty="0"/>
              <a:t>("%10.5f",a);</a:t>
            </a:r>
            <a:endParaRPr lang="en-US" altLang="zh-CN" sz="2400" b="1" dirty="0"/>
          </a:p>
          <a:p>
            <a:r>
              <a:rPr lang="en-US" altLang="zh-CN" sz="2400" b="1" dirty="0"/>
              <a:t>	return 0;</a:t>
            </a:r>
            <a:endParaRPr lang="en-US" altLang="zh-CN" sz="2400" b="1" dirty="0"/>
          </a:p>
          <a:p>
            <a:r>
              <a:rPr lang="en-US" altLang="zh-CN" sz="2400" b="1" dirty="0"/>
              <a:t>}</a:t>
            </a:r>
            <a:endParaRPr lang="zh-CN" altLang="en-US" sz="2400" b="1" dirty="0"/>
          </a:p>
        </p:txBody>
      </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a:t>
            </a:r>
            <a:r>
              <a:rPr lang="en-US" altLang="zh-CN" dirty="0" err="1">
                <a:latin typeface="微软雅黑" panose="020B0503020204020204" pitchFamily="34" charset="-122"/>
                <a:ea typeface="微软雅黑" panose="020B0503020204020204" pitchFamily="34" charset="-122"/>
              </a:rPr>
              <a:t>printf</a:t>
            </a:r>
            <a:r>
              <a:rPr lang="zh-CN" altLang="en-US" dirty="0">
                <a:latin typeface="微软雅黑" panose="020B0503020204020204" pitchFamily="34" charset="-122"/>
                <a:ea typeface="微软雅黑" panose="020B0503020204020204" pitchFamily="34" charset="-122"/>
              </a:rPr>
              <a:t>函数的特殊用法</a:t>
            </a:r>
            <a:endParaRPr lang="zh-CN" altLang="en-US"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a:stretch>
            <a:fillRect/>
          </a:stretch>
        </p:blipFill>
        <p:spPr>
          <a:xfrm>
            <a:off x="1644594" y="4708878"/>
            <a:ext cx="4069433" cy="13488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873638" y="780087"/>
            <a:ext cx="4787138" cy="866608"/>
            <a:chOff x="393429" y="424395"/>
            <a:chExt cx="4787138" cy="866608"/>
          </a:xfrm>
        </p:grpSpPr>
        <p:sp>
          <p:nvSpPr>
            <p:cNvPr id="14" name="矩形: 圆角 13"/>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393429"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333430" y="596088"/>
              <a:ext cx="3847137"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判断程序结果</a:t>
              </a:r>
              <a:endPar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6" name="文本框 5"/>
          <p:cNvSpPr txBox="1"/>
          <p:nvPr/>
        </p:nvSpPr>
        <p:spPr>
          <a:xfrm>
            <a:off x="1505412" y="1592818"/>
            <a:ext cx="6761510" cy="3785652"/>
          </a:xfrm>
          <a:prstGeom prst="rect">
            <a:avLst/>
          </a:prstGeom>
          <a:noFill/>
        </p:spPr>
        <p:txBody>
          <a:bodyPr wrap="square" rtlCol="0">
            <a:spAutoFit/>
          </a:bodyPr>
          <a:lstStyle/>
          <a:p>
            <a:pPr marL="227965" marR="0" algn="just">
              <a:spcBef>
                <a:spcPts val="0"/>
              </a:spcBef>
              <a:spcAft>
                <a:spcPts val="0"/>
              </a:spcAft>
            </a:pPr>
            <a:r>
              <a:rPr lang="en-US" altLang="zh-CN" sz="2400" b="1" dirty="0"/>
              <a:t>#include&lt;stdio.h&gt;</a:t>
            </a:r>
            <a:endParaRPr lang="en-US" altLang="zh-CN" sz="2400" b="1" dirty="0"/>
          </a:p>
          <a:p>
            <a:pPr marL="227965" marR="0" algn="just">
              <a:spcBef>
                <a:spcPts val="0"/>
              </a:spcBef>
              <a:spcAft>
                <a:spcPts val="0"/>
              </a:spcAft>
            </a:pPr>
            <a:r>
              <a:rPr lang="en-US" altLang="zh-CN" sz="2400" b="1" dirty="0"/>
              <a:t>void main()</a:t>
            </a:r>
            <a:endParaRPr lang="en-US" altLang="zh-CN" sz="2400" b="1" dirty="0"/>
          </a:p>
          <a:p>
            <a:pPr marL="227965" marR="0" algn="just">
              <a:spcBef>
                <a:spcPts val="0"/>
              </a:spcBef>
              <a:spcAft>
                <a:spcPts val="0"/>
              </a:spcAft>
            </a:pPr>
            <a:r>
              <a:rPr lang="en-US" altLang="zh-CN" sz="2400" b="1" dirty="0"/>
              <a:t>{</a:t>
            </a:r>
            <a:endParaRPr lang="en-US" altLang="zh-CN" sz="2400" b="1" dirty="0"/>
          </a:p>
          <a:p>
            <a:pPr marL="227965" marR="0" algn="just">
              <a:spcBef>
                <a:spcPts val="0"/>
              </a:spcBef>
              <a:spcAft>
                <a:spcPts val="0"/>
              </a:spcAft>
            </a:pPr>
            <a:r>
              <a:rPr lang="en-US" altLang="zh-CN" sz="2400" b="1" dirty="0"/>
              <a:t>char </a:t>
            </a:r>
            <a:r>
              <a:rPr lang="en-US" altLang="zh-CN" sz="2400" b="1" dirty="0" err="1"/>
              <a:t>ch</a:t>
            </a:r>
            <a:r>
              <a:rPr lang="en-US" altLang="zh-CN" sz="2400" b="1" dirty="0"/>
              <a:t>;</a:t>
            </a:r>
            <a:endParaRPr lang="en-US" altLang="zh-CN" sz="2400" b="1" dirty="0"/>
          </a:p>
          <a:p>
            <a:pPr marL="227965" marR="0" algn="just">
              <a:spcBef>
                <a:spcPts val="0"/>
              </a:spcBef>
              <a:spcAft>
                <a:spcPts val="0"/>
              </a:spcAft>
            </a:pPr>
            <a:r>
              <a:rPr lang="en-US" altLang="zh-CN" sz="2400" b="1" dirty="0" err="1"/>
              <a:t>scanf</a:t>
            </a:r>
            <a:r>
              <a:rPr lang="en-US" altLang="zh-CN" sz="2400" b="1" dirty="0"/>
              <a:t>("%3c",&amp;ch);</a:t>
            </a:r>
            <a:endParaRPr lang="en-US" altLang="zh-CN" sz="2400" b="1" dirty="0"/>
          </a:p>
          <a:p>
            <a:pPr marL="227965" marR="0" algn="just">
              <a:spcBef>
                <a:spcPts val="0"/>
              </a:spcBef>
              <a:spcAft>
                <a:spcPts val="0"/>
              </a:spcAft>
            </a:pPr>
            <a:r>
              <a:rPr lang="en-US" altLang="zh-CN" sz="2400" b="1" dirty="0" err="1"/>
              <a:t>printf</a:t>
            </a:r>
            <a:r>
              <a:rPr lang="en-US" altLang="zh-CN" sz="2400" b="1" dirty="0"/>
              <a:t>("%c",</a:t>
            </a:r>
            <a:r>
              <a:rPr lang="en-US" altLang="zh-CN" sz="2400" b="1" dirty="0" err="1"/>
              <a:t>ch</a:t>
            </a:r>
            <a:r>
              <a:rPr lang="en-US" altLang="zh-CN" sz="2400" b="1" dirty="0"/>
              <a:t>);</a:t>
            </a:r>
            <a:endParaRPr lang="en-US" altLang="zh-CN" sz="2400" b="1" dirty="0"/>
          </a:p>
          <a:p>
            <a:pPr marL="227965" marR="0" algn="just">
              <a:spcBef>
                <a:spcPts val="0"/>
              </a:spcBef>
              <a:spcAft>
                <a:spcPts val="0"/>
              </a:spcAft>
            </a:pPr>
            <a:r>
              <a:rPr lang="en-US" altLang="zh-CN" sz="2400" b="1" dirty="0"/>
              <a:t>}</a:t>
            </a:r>
            <a:endParaRPr lang="en-US" altLang="zh-CN" sz="2400" b="1" dirty="0"/>
          </a:p>
          <a:p>
            <a:pPr marL="0" marR="0" algn="just">
              <a:spcBef>
                <a:spcPts val="0"/>
              </a:spcBef>
              <a:spcAft>
                <a:spcPts val="0"/>
              </a:spcAft>
            </a:pPr>
            <a:r>
              <a:rPr lang="zh-CN" altLang="en-US" sz="2400" b="1" dirty="0"/>
              <a:t>如果从键盘上输入</a:t>
            </a:r>
            <a:endParaRPr lang="zh-CN" altLang="en-US" sz="2400" b="1" dirty="0"/>
          </a:p>
          <a:p>
            <a:pPr marL="0" marR="0" algn="just">
              <a:spcBef>
                <a:spcPts val="0"/>
              </a:spcBef>
              <a:spcAft>
                <a:spcPts val="0"/>
              </a:spcAft>
            </a:pPr>
            <a:r>
              <a:rPr lang="zh-CN" altLang="en-US" sz="2400" b="1" dirty="0"/>
              <a:t>    </a:t>
            </a:r>
            <a:r>
              <a:rPr lang="en-US" altLang="zh-CN" sz="2400" b="1" dirty="0" err="1"/>
              <a:t>abcd</a:t>
            </a:r>
            <a:r>
              <a:rPr lang="en-US" altLang="zh-CN" sz="2400" b="1" dirty="0"/>
              <a:t>&lt;</a:t>
            </a:r>
            <a:r>
              <a:rPr lang="zh-CN" altLang="en-US" sz="2400" b="1" dirty="0"/>
              <a:t>回车</a:t>
            </a:r>
            <a:r>
              <a:rPr lang="en-US" altLang="zh-CN" sz="2400" b="1" dirty="0"/>
              <a:t>&gt;</a:t>
            </a:r>
            <a:endParaRPr lang="zh-CN" altLang="en-US" sz="2400" b="1" dirty="0"/>
          </a:p>
          <a:p>
            <a:pPr marL="0" marR="0" algn="just">
              <a:spcBef>
                <a:spcPts val="0"/>
              </a:spcBef>
              <a:spcAft>
                <a:spcPts val="0"/>
              </a:spcAft>
            </a:pPr>
            <a:r>
              <a:rPr lang="zh-CN" altLang="en-US" sz="2400" b="1" dirty="0"/>
              <a:t>则程序的运行结果是</a:t>
            </a:r>
            <a:r>
              <a:rPr lang="zh-CN" altLang="en-US" sz="2400" b="1" u="sng" dirty="0"/>
              <a:t>（      ）</a:t>
            </a:r>
            <a:endParaRPr lang="zh-CN" altLang="en-US" sz="2400" b="1" dirty="0"/>
          </a:p>
        </p:txBody>
      </p:sp>
      <p:sp>
        <p:nvSpPr>
          <p:cNvPr id="8" name="文本框 7"/>
          <p:cNvSpPr txBox="1"/>
          <p:nvPr/>
        </p:nvSpPr>
        <p:spPr>
          <a:xfrm>
            <a:off x="6607527" y="5380672"/>
            <a:ext cx="4672735" cy="1477328"/>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1.%3c</a:t>
            </a:r>
            <a:r>
              <a:rPr lang="zh-CN" altLang="en-US" dirty="0">
                <a:solidFill>
                  <a:srgbClr val="FF0000"/>
                </a:solidFill>
                <a:latin typeface="微软雅黑" panose="020B0503020204020204" pitchFamily="34" charset="-122"/>
                <a:ea typeface="微软雅黑" panose="020B0503020204020204" pitchFamily="34" charset="-122"/>
              </a:rPr>
              <a:t>指的是</a:t>
            </a:r>
            <a:r>
              <a:rPr lang="en-US" altLang="zh-CN" dirty="0">
                <a:solidFill>
                  <a:srgbClr val="FF0000"/>
                </a:solidFill>
                <a:latin typeface="微软雅黑" panose="020B0503020204020204" pitchFamily="34" charset="-122"/>
                <a:ea typeface="微软雅黑" panose="020B0503020204020204" pitchFamily="34" charset="-122"/>
              </a:rPr>
              <a:t>3</a:t>
            </a:r>
            <a:r>
              <a:rPr lang="zh-CN" altLang="en-US" dirty="0">
                <a:solidFill>
                  <a:srgbClr val="FF0000"/>
                </a:solidFill>
                <a:latin typeface="微软雅黑" panose="020B0503020204020204" pitchFamily="34" charset="-122"/>
                <a:ea typeface="微软雅黑" panose="020B0503020204020204" pitchFamily="34" charset="-122"/>
              </a:rPr>
              <a:t>个单位长度才录入一个字符</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solidFill>
                  <a:srgbClr val="FF0000"/>
                </a:solidFill>
                <a:latin typeface="微软雅黑" panose="020B0503020204020204" pitchFamily="34" charset="-122"/>
                <a:ea typeface="微软雅黑" panose="020B0503020204020204" pitchFamily="34" charset="-122"/>
              </a:rPr>
              <a:t>2.%3d</a:t>
            </a:r>
            <a:r>
              <a:rPr lang="zh-CN" altLang="en-US" dirty="0">
                <a:solidFill>
                  <a:srgbClr val="FF0000"/>
                </a:solidFill>
                <a:latin typeface="微软雅黑" panose="020B0503020204020204" pitchFamily="34" charset="-122"/>
                <a:ea typeface="微软雅黑" panose="020B0503020204020204" pitchFamily="34" charset="-122"/>
              </a:rPr>
              <a:t>就是在输入数字时只会录入输入后按照从左往右顺序的前三个数字。后面的数字全都视为无效。</a:t>
            </a:r>
            <a:endParaRPr lang="zh-CN" altLang="en-US" dirty="0">
              <a:solidFill>
                <a:srgbClr val="FF0000"/>
              </a:solidFill>
              <a:latin typeface="微软雅黑" panose="020B0503020204020204" pitchFamily="34" charset="-122"/>
              <a:ea typeface="微软雅黑" panose="020B0503020204020204" pitchFamily="34" charset="-122"/>
            </a:endParaRPr>
          </a:p>
          <a:p>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a:t>
            </a:r>
            <a:r>
              <a:rPr lang="en-US" altLang="zh-CN" dirty="0" err="1">
                <a:latin typeface="微软雅黑" panose="020B0503020204020204" pitchFamily="34" charset="-122"/>
                <a:ea typeface="微软雅黑" panose="020B0503020204020204" pitchFamily="34" charset="-122"/>
              </a:rPr>
              <a:t>scanf</a:t>
            </a:r>
            <a:r>
              <a:rPr lang="zh-CN" altLang="en-US" dirty="0">
                <a:latin typeface="微软雅黑" panose="020B0503020204020204" pitchFamily="34" charset="-122"/>
                <a:ea typeface="微软雅黑" panose="020B0503020204020204" pitchFamily="34" charset="-122"/>
              </a:rPr>
              <a:t>函数</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7030179" y="951780"/>
            <a:ext cx="4035927" cy="4062651"/>
          </a:xfrm>
          <a:prstGeom prst="rect">
            <a:avLst/>
          </a:prstGeom>
          <a:noFill/>
        </p:spPr>
        <p:txBody>
          <a:bodyPr wrap="square" rtlCol="0">
            <a:spAutoFit/>
          </a:bodyPr>
          <a:lstStyle/>
          <a:p>
            <a:pPr marL="227965" algn="just"/>
            <a:r>
              <a:rPr lang="en-US" altLang="zh-CN" sz="2400" b="1" dirty="0"/>
              <a:t>#include&lt;stdio.h&gt;</a:t>
            </a:r>
            <a:endParaRPr lang="en-US" altLang="zh-CN" sz="2400" b="1" dirty="0"/>
          </a:p>
          <a:p>
            <a:pPr marL="227965" algn="just"/>
            <a:r>
              <a:rPr lang="en-US" altLang="zh-CN" sz="2400" b="1" dirty="0"/>
              <a:t>void main()</a:t>
            </a:r>
            <a:endParaRPr lang="en-US" altLang="zh-CN" sz="2400" b="1" dirty="0"/>
          </a:p>
          <a:p>
            <a:pPr marL="227965" algn="just"/>
            <a:r>
              <a:rPr lang="en-US" altLang="zh-CN" sz="2400" b="1" dirty="0"/>
              <a:t>{</a:t>
            </a:r>
            <a:endParaRPr lang="en-US" altLang="zh-CN" sz="2400" b="1" dirty="0"/>
          </a:p>
          <a:p>
            <a:pPr marL="227965" indent="66675" algn="just"/>
            <a:r>
              <a:rPr lang="en-US" altLang="zh-CN" sz="2400" b="1" dirty="0"/>
              <a:t>int </a:t>
            </a:r>
            <a:r>
              <a:rPr lang="en-US" altLang="zh-CN" sz="2400" b="1" dirty="0" err="1"/>
              <a:t>i,j</a:t>
            </a:r>
            <a:r>
              <a:rPr lang="en-US" altLang="zh-CN" sz="2400" b="1" dirty="0"/>
              <a:t>;</a:t>
            </a:r>
            <a:endParaRPr lang="en-US" altLang="zh-CN" sz="2400" b="1" dirty="0"/>
          </a:p>
          <a:p>
            <a:pPr marL="227965" indent="66675" algn="just"/>
            <a:r>
              <a:rPr lang="en-US" altLang="zh-CN" sz="2400" b="1" dirty="0" err="1"/>
              <a:t>scanf</a:t>
            </a:r>
            <a:r>
              <a:rPr lang="en-US" altLang="zh-CN" sz="2400" b="1" dirty="0"/>
              <a:t>("%3d%2d",&amp;i,&amp;j);</a:t>
            </a:r>
            <a:endParaRPr lang="en-US" altLang="zh-CN" sz="2400" b="1" dirty="0"/>
          </a:p>
          <a:p>
            <a:pPr marL="227965" algn="just"/>
            <a:r>
              <a:rPr lang="en-US" altLang="zh-CN" sz="2400" b="1" dirty="0"/>
              <a:t> </a:t>
            </a:r>
            <a:r>
              <a:rPr lang="en-US" altLang="zh-CN" sz="2400" b="1" dirty="0" err="1"/>
              <a:t>printf</a:t>
            </a:r>
            <a:r>
              <a:rPr lang="en-US" altLang="zh-CN" sz="2400" b="1" dirty="0"/>
              <a:t>("</a:t>
            </a:r>
            <a:r>
              <a:rPr lang="en-US" altLang="zh-CN" sz="2400" b="1" dirty="0" err="1"/>
              <a:t>i</a:t>
            </a:r>
            <a:r>
              <a:rPr lang="en-US" altLang="zh-CN" sz="2400" b="1" dirty="0"/>
              <a:t>=%</a:t>
            </a:r>
            <a:r>
              <a:rPr lang="en-US" altLang="zh-CN" sz="2400" b="1" dirty="0" err="1"/>
              <a:t>d,j</a:t>
            </a:r>
            <a:r>
              <a:rPr lang="en-US" altLang="zh-CN" sz="2400" b="1" dirty="0"/>
              <a:t>=%d\n",</a:t>
            </a:r>
            <a:r>
              <a:rPr lang="en-US" altLang="zh-CN" sz="2400" b="1" dirty="0" err="1"/>
              <a:t>i,j</a:t>
            </a:r>
            <a:r>
              <a:rPr lang="en-US" altLang="zh-CN" sz="2400" b="1" dirty="0"/>
              <a:t>);</a:t>
            </a:r>
            <a:endParaRPr lang="en-US" altLang="zh-CN" sz="2400" b="1" dirty="0"/>
          </a:p>
          <a:p>
            <a:pPr marL="227965" algn="just"/>
            <a:r>
              <a:rPr lang="en-US" altLang="zh-CN" sz="2400" b="1" dirty="0"/>
              <a:t>}</a:t>
            </a:r>
            <a:endParaRPr lang="en-US" altLang="zh-CN" sz="2400" b="1" dirty="0"/>
          </a:p>
          <a:p>
            <a:pPr marL="227965" algn="just"/>
            <a:r>
              <a:rPr lang="zh-CN" altLang="en-US" sz="2400" b="1" dirty="0"/>
              <a:t>如果从键盘上输入</a:t>
            </a:r>
            <a:r>
              <a:rPr lang="en-US" altLang="zh-CN" sz="2400" b="1" dirty="0"/>
              <a:t>1234567&lt;</a:t>
            </a:r>
            <a:r>
              <a:rPr lang="zh-CN" altLang="en-US" sz="2400" b="1" dirty="0"/>
              <a:t>回车</a:t>
            </a:r>
            <a:r>
              <a:rPr lang="en-US" altLang="zh-CN" sz="2400" b="1" dirty="0"/>
              <a:t>&gt;,</a:t>
            </a:r>
            <a:r>
              <a:rPr lang="zh-CN" altLang="en-US" sz="2400" b="1" dirty="0"/>
              <a:t>则程序的运行结果是</a:t>
            </a:r>
            <a:r>
              <a:rPr lang="zh-CN" altLang="en-US" sz="2400" b="1" u="sng" dirty="0"/>
              <a:t>（                   ）</a:t>
            </a:r>
            <a:endParaRPr lang="zh-CN" altLang="en-US" sz="2400" b="1" u="sng" dirty="0"/>
          </a:p>
          <a:p>
            <a:endParaRPr lang="zh-CN" altLang="en-US" dirty="0"/>
          </a:p>
        </p:txBody>
      </p:sp>
      <p:sp>
        <p:nvSpPr>
          <p:cNvPr id="19" name="文本框 18"/>
          <p:cNvSpPr txBox="1"/>
          <p:nvPr/>
        </p:nvSpPr>
        <p:spPr>
          <a:xfrm>
            <a:off x="4683644" y="4756237"/>
            <a:ext cx="914400" cy="523220"/>
          </a:xfrm>
          <a:prstGeom prst="rect">
            <a:avLst/>
          </a:prstGeom>
          <a:noFill/>
        </p:spPr>
        <p:txBody>
          <a:bodyPr wrap="square" rtlCol="0">
            <a:spAutoFit/>
          </a:bodyPr>
          <a:lstStyle/>
          <a:p>
            <a:r>
              <a:rPr lang="en-US" altLang="zh-CN" sz="2800" b="1" dirty="0"/>
              <a:t>a</a:t>
            </a:r>
            <a:endParaRPr lang="zh-CN" altLang="en-US" sz="2800" b="1" dirty="0"/>
          </a:p>
        </p:txBody>
      </p:sp>
      <p:sp>
        <p:nvSpPr>
          <p:cNvPr id="23" name="文本框 22"/>
          <p:cNvSpPr txBox="1"/>
          <p:nvPr/>
        </p:nvSpPr>
        <p:spPr>
          <a:xfrm>
            <a:off x="9204348" y="4222408"/>
            <a:ext cx="2237732" cy="738664"/>
          </a:xfrm>
          <a:prstGeom prst="rect">
            <a:avLst/>
          </a:prstGeom>
          <a:noFill/>
        </p:spPr>
        <p:txBody>
          <a:bodyPr wrap="square" rtlCol="0">
            <a:spAutoFit/>
          </a:bodyPr>
          <a:lstStyle/>
          <a:p>
            <a:r>
              <a:rPr lang="en-US" altLang="zh-CN" sz="2400" kern="100" dirty="0" err="1">
                <a:effectLst/>
                <a:latin typeface="微软雅黑" panose="020B0503020204020204" pitchFamily="34" charset="-122"/>
                <a:ea typeface="微软雅黑" panose="020B0503020204020204" pitchFamily="34" charset="-122"/>
              </a:rPr>
              <a:t>i</a:t>
            </a:r>
            <a:r>
              <a:rPr lang="en-US" altLang="zh-CN" sz="2400" kern="100" dirty="0">
                <a:effectLst/>
                <a:latin typeface="微软雅黑" panose="020B0503020204020204" pitchFamily="34" charset="-122"/>
                <a:ea typeface="微软雅黑" panose="020B0503020204020204" pitchFamily="34" charset="-122"/>
              </a:rPr>
              <a:t>=123,j=45</a:t>
            </a:r>
            <a:endParaRPr lang="en-US" altLang="zh-CN" sz="2400" kern="100" dirty="0">
              <a:effectLst/>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06</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128278"/>
            <a:ext cx="4878705" cy="706755"/>
            <a:chOff x="472997" y="320031"/>
            <a:chExt cx="4878705"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06</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4107815"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数据的初步认识</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sp>
        <p:nvSpPr>
          <p:cNvPr id="3" name="文本框 2"/>
          <p:cNvSpPr txBox="1"/>
          <p:nvPr/>
        </p:nvSpPr>
        <p:spPr>
          <a:xfrm>
            <a:off x="375285" y="996315"/>
            <a:ext cx="5390515" cy="5861685"/>
          </a:xfrm>
          <a:prstGeom prst="rect">
            <a:avLst/>
          </a:prstGeom>
          <a:noFill/>
        </p:spPr>
        <p:txBody>
          <a:bodyPr wrap="square" rtlCol="0">
            <a:noAutofit/>
          </a:bodyPr>
          <a:lstStyle/>
          <a:p>
            <a:pPr indent="0" algn="just">
              <a:buFont typeface="Wingdings" panose="05000000000000000000" pitchFamily="2" charset="2"/>
              <a:buNone/>
            </a:pPr>
            <a:r>
              <a:rPr lang="zh-CN" altLang="en-US" dirty="0"/>
              <a:t>1.数据的两种表现形式：常量，变量</a:t>
            </a:r>
            <a:endParaRPr lang="zh-CN" altLang="en-US" dirty="0"/>
          </a:p>
          <a:p>
            <a:pPr indent="0" algn="just">
              <a:buFont typeface="Wingdings" panose="05000000000000000000" pitchFamily="2" charset="2"/>
              <a:buNone/>
            </a:pPr>
            <a:r>
              <a:rPr lang="zh-CN" altLang="en-US" dirty="0"/>
              <a:t>常量分为：整型常量，实型常量，字符常量，字符串常量，符号常量</a:t>
            </a:r>
            <a:endParaRPr lang="zh-CN" altLang="en-US" dirty="0"/>
          </a:p>
          <a:p>
            <a:pPr indent="0" algn="just">
              <a:buFont typeface="Wingdings" panose="05000000000000000000" pitchFamily="2" charset="2"/>
              <a:buNone/>
            </a:pPr>
            <a:r>
              <a:rPr lang="en-US" altLang="zh-CN" dirty="0"/>
              <a:t>2.</a:t>
            </a:r>
            <a:r>
              <a:rPr lang="zh-CN" altLang="en-US" dirty="0"/>
              <a:t>转义字符（）</a:t>
            </a:r>
            <a:endParaRPr lang="zh-CN" altLang="en-US" dirty="0"/>
          </a:p>
          <a:p>
            <a:pPr indent="0"/>
            <a:r>
              <a:rPr lang="en-US" altLang="zh-CN" dirty="0">
                <a:sym typeface="+mn-ea"/>
              </a:rPr>
              <a:t>3</a:t>
            </a:r>
            <a:r>
              <a:rPr lang="zh-CN" altLang="en-US" dirty="0">
                <a:sym typeface="+mn-ea"/>
              </a:rPr>
              <a:t>变量:</a:t>
            </a:r>
            <a:endParaRPr lang="zh-CN" altLang="en-US" dirty="0">
              <a:sym typeface="+mn-ea"/>
            </a:endParaRPr>
          </a:p>
          <a:p>
            <a:pPr indent="0"/>
            <a:r>
              <a:rPr lang="en-US">
                <a:solidFill>
                  <a:srgbClr val="000000"/>
                </a:solidFill>
                <a:latin typeface="Wingdings" panose="05000000000000000000" charset="0"/>
                <a:ea typeface="宋体" panose="02010600030101010101" pitchFamily="2" charset="-122"/>
                <a:sym typeface="+mn-ea"/>
              </a:rPr>
              <a:t>ü</a:t>
            </a:r>
            <a:r>
              <a:rPr lang="zh-CN" altLang="en-US" dirty="0">
                <a:sym typeface="+mn-ea"/>
              </a:rPr>
              <a:t>组成部分（变量名，变量值，存储单元（对应一个地址））</a:t>
            </a:r>
            <a:endParaRPr lang="zh-CN" altLang="en-US" dirty="0">
              <a:sym typeface="+mn-ea"/>
            </a:endParaRPr>
          </a:p>
          <a:p>
            <a:pPr indent="0"/>
            <a:r>
              <a:rPr lang="en-US">
                <a:solidFill>
                  <a:srgbClr val="000000"/>
                </a:solidFill>
                <a:latin typeface="Wingdings" panose="05000000000000000000" charset="0"/>
                <a:ea typeface="宋体" panose="02010600030101010101" pitchFamily="2" charset="-122"/>
                <a:sym typeface="+mn-ea"/>
              </a:rPr>
              <a:t>ü</a:t>
            </a:r>
            <a:r>
              <a:rPr lang="zh-CN" altLang="en-US" dirty="0">
                <a:sym typeface="+mn-ea"/>
              </a:rPr>
              <a:t>在程序运行期间，变量的值是可以改变的。</a:t>
            </a:r>
            <a:endParaRPr lang="zh-CN" altLang="en-US" dirty="0">
              <a:sym typeface="+mn-ea"/>
            </a:endParaRPr>
          </a:p>
          <a:p>
            <a:pPr indent="0"/>
            <a:r>
              <a:rPr lang="en-US">
                <a:solidFill>
                  <a:srgbClr val="000000"/>
                </a:solidFill>
                <a:latin typeface="Wingdings" panose="05000000000000000000" charset="0"/>
                <a:ea typeface="宋体" panose="02010600030101010101" pitchFamily="2" charset="-122"/>
                <a:sym typeface="+mn-ea"/>
              </a:rPr>
              <a:t>ü</a:t>
            </a:r>
            <a:r>
              <a:rPr lang="zh-CN" altLang="en-US" dirty="0">
                <a:sym typeface="+mn-ea"/>
              </a:rPr>
              <a:t>变量必须先定义，后使用。</a:t>
            </a:r>
            <a:endParaRPr lang="zh-CN" altLang="en-US" dirty="0">
              <a:sym typeface="+mn-ea"/>
            </a:endParaRPr>
          </a:p>
          <a:p>
            <a:pPr indent="0"/>
            <a:r>
              <a:rPr lang="en-US">
                <a:solidFill>
                  <a:srgbClr val="000000"/>
                </a:solidFill>
                <a:latin typeface="Wingdings" panose="05000000000000000000" charset="0"/>
                <a:ea typeface="宋体" panose="02010600030101010101" pitchFamily="2" charset="-122"/>
                <a:sym typeface="+mn-ea"/>
              </a:rPr>
              <a:t>ü</a:t>
            </a:r>
            <a:r>
              <a:rPr lang="zh-CN" altLang="en-US" dirty="0">
                <a:sym typeface="+mn-ea"/>
              </a:rPr>
              <a:t>变量赋初值（注意多个变量同时赋值的情况）（见第</a:t>
            </a:r>
            <a:r>
              <a:rPr lang="en-US" altLang="zh-CN" dirty="0">
                <a:sym typeface="+mn-ea"/>
              </a:rPr>
              <a:t>16</a:t>
            </a:r>
            <a:r>
              <a:rPr lang="zh-CN" altLang="en-US" dirty="0">
                <a:sym typeface="+mn-ea"/>
              </a:rPr>
              <a:t>页末尾</a:t>
            </a:r>
            <a:r>
              <a:rPr lang="en-US" altLang="zh-CN" dirty="0">
                <a:sym typeface="+mn-ea"/>
              </a:rPr>
              <a:t>PPT</a:t>
            </a:r>
            <a:r>
              <a:rPr lang="zh-CN" altLang="en-US" dirty="0">
                <a:sym typeface="+mn-ea"/>
              </a:rPr>
              <a:t>部分）</a:t>
            </a:r>
            <a:endParaRPr lang="zh-CN" altLang="en-US" b="0" dirty="0"/>
          </a:p>
          <a:p>
            <a:pPr indent="0"/>
            <a:r>
              <a:rPr lang="zh-CN" altLang="en-US" dirty="0">
                <a:sym typeface="+mn-ea"/>
              </a:rPr>
              <a:t>符号常量</a:t>
            </a:r>
            <a:endParaRPr lang="zh-CN" altLang="en-US" b="0" dirty="0"/>
          </a:p>
          <a:p>
            <a:pPr indent="0"/>
            <a:r>
              <a:rPr lang="zh-CN" altLang="en-US" dirty="0">
                <a:sym typeface="+mn-ea"/>
              </a:rPr>
              <a:t>我们一般用#define指令，指定一个符号名称代替后面的部分</a:t>
            </a:r>
            <a:endParaRPr lang="zh-CN" altLang="en-US" b="0" dirty="0"/>
          </a:p>
          <a:p>
            <a:pPr indent="0"/>
            <a:r>
              <a:rPr lang="zh-CN" altLang="en-US" dirty="0">
                <a:solidFill>
                  <a:srgbClr val="FF0000"/>
                </a:solidFill>
                <a:sym typeface="+mn-ea"/>
              </a:rPr>
              <a:t>#define PI 3.1416</a:t>
            </a:r>
            <a:endParaRPr lang="zh-CN" altLang="en-US" b="0" dirty="0"/>
          </a:p>
          <a:p>
            <a:pPr indent="0"/>
            <a:r>
              <a:rPr lang="zh-CN" altLang="en-US" dirty="0">
                <a:sym typeface="+mn-ea"/>
              </a:rPr>
              <a:t>相当于PI以后就是3.1416</a:t>
            </a:r>
            <a:endParaRPr lang="zh-CN" altLang="en-US" b="0" dirty="0"/>
          </a:p>
          <a:p>
            <a:pPr indent="0"/>
            <a:r>
              <a:rPr lang="zh-CN" altLang="en-US" dirty="0">
                <a:solidFill>
                  <a:srgbClr val="FF0000"/>
                </a:solidFill>
                <a:sym typeface="+mn-ea"/>
              </a:rPr>
              <a:t>更直观地，如果#define sum +20</a:t>
            </a:r>
            <a:endParaRPr lang="zh-CN" altLang="en-US" b="0" dirty="0"/>
          </a:p>
          <a:p>
            <a:pPr indent="0"/>
            <a:r>
              <a:rPr lang="zh-CN" altLang="en-US" dirty="0">
                <a:sym typeface="+mn-ea"/>
              </a:rPr>
              <a:t>那么后面输入sum的部分都会被当做+20处理</a:t>
            </a:r>
            <a:endParaRPr lang="zh-CN" altLang="en-US" b="0" dirty="0"/>
          </a:p>
          <a:p>
            <a:pPr indent="0"/>
            <a:r>
              <a:rPr lang="zh-CN" altLang="en-US" dirty="0">
                <a:sym typeface="+mn-ea"/>
              </a:rPr>
              <a:t>而且注意，这个声明是没有分号的</a:t>
            </a:r>
            <a:endParaRPr lang="zh-CN" altLang="en-US" dirty="0">
              <a:sym typeface="+mn-ea"/>
            </a:endParaRPr>
          </a:p>
          <a:p>
            <a:pPr indent="0" algn="just">
              <a:buFont typeface="Wingdings" panose="05000000000000000000" pitchFamily="2" charset="2"/>
              <a:buNone/>
            </a:pPr>
            <a:endParaRPr lang="zh-CN" altLang="en-US" dirty="0"/>
          </a:p>
        </p:txBody>
      </p:sp>
      <p:sp>
        <p:nvSpPr>
          <p:cNvPr id="100" name="文本框 99"/>
          <p:cNvSpPr txBox="1"/>
          <p:nvPr/>
        </p:nvSpPr>
        <p:spPr>
          <a:xfrm>
            <a:off x="6049010" y="2127885"/>
            <a:ext cx="5569585" cy="6079490"/>
          </a:xfrm>
          <a:prstGeom prst="rect">
            <a:avLst/>
          </a:prstGeom>
          <a:noFill/>
          <a:ln w="9525">
            <a:noFill/>
          </a:ln>
        </p:spPr>
        <p:txBody>
          <a:bodyPr wrap="square">
            <a:noAutofit/>
          </a:bodyPr>
          <a:lstStyle/>
          <a:p>
            <a:pPr indent="0"/>
            <a:r>
              <a:rPr lang="zh-CN" altLang="en-US" b="0">
                <a:solidFill>
                  <a:srgbClr val="FF0000"/>
                </a:solidFill>
                <a:latin typeface="Calibri" panose="020F0502020204030204" charset="0"/>
                <a:ea typeface="宋体" panose="02010600030101010101" pitchFamily="2" charset="-122"/>
              </a:rPr>
              <a:t>补充：常变量与常量的区别</a:t>
            </a:r>
            <a:endParaRPr lang="zh-CN" altLang="en-US" b="0">
              <a:solidFill>
                <a:srgbClr val="FF0000"/>
              </a:solidFill>
              <a:latin typeface="Calibri" panose="020F0502020204030204" charset="0"/>
              <a:ea typeface="宋体" panose="02010600030101010101" pitchFamily="2" charset="-122"/>
            </a:endParaRPr>
          </a:p>
          <a:p>
            <a:pPr indent="0"/>
            <a:r>
              <a:rPr lang="zh-CN" altLang="en-US" b="0">
                <a:latin typeface="Calibri" panose="020F0502020204030204" charset="0"/>
                <a:ea typeface="宋体" panose="02010600030101010101" pitchFamily="2" charset="-122"/>
              </a:rPr>
              <a:t>常变量是有名字的不变量，而常量是没有名字的不变量，有名字的就便于被引用</a:t>
            </a:r>
            <a:endParaRPr lang="zh-CN" altLang="en-US" b="0">
              <a:latin typeface="Calibri" panose="020F0502020204030204" charset="0"/>
              <a:ea typeface="宋体" panose="02010600030101010101" pitchFamily="2" charset="-122"/>
            </a:endParaRPr>
          </a:p>
          <a:p>
            <a:pPr indent="0"/>
            <a:r>
              <a:rPr lang="en-US" altLang="zh-CN" b="0">
                <a:latin typeface="Calibri" panose="020F0502020204030204" charset="0"/>
                <a:ea typeface="宋体" panose="02010600030101010101" pitchFamily="2" charset="-122"/>
              </a:rPr>
              <a:t>4.</a:t>
            </a:r>
            <a:r>
              <a:rPr lang="zh-CN" altLang="en-US" b="0">
                <a:latin typeface="Calibri" panose="020F0502020204030204" charset="0"/>
                <a:ea typeface="宋体" panose="02010600030101010101" pitchFamily="2" charset="-122"/>
              </a:rPr>
              <a:t>标识符：变量名，符号变量名，函数，数组，类型等命名的有效字符序列统称为标识符。</a:t>
            </a:r>
            <a:endParaRPr lang="zh-CN" altLang="en-US" b="0">
              <a:latin typeface="Calibri" panose="020F0502020204030204" charset="0"/>
              <a:ea typeface="宋体" panose="02010600030101010101" pitchFamily="2" charset="-122"/>
            </a:endParaRPr>
          </a:p>
          <a:p>
            <a:pPr indent="0"/>
            <a:r>
              <a:rPr lang="en-US" altLang="zh-CN" b="0">
                <a:solidFill>
                  <a:srgbClr val="FF0000"/>
                </a:solidFill>
                <a:latin typeface="Calibri" panose="020F0502020204030204" charset="0"/>
                <a:ea typeface="宋体" panose="02010600030101010101" pitchFamily="2" charset="-122"/>
              </a:rPr>
              <a:t>标识符合法规则：</a:t>
            </a:r>
            <a:endParaRPr lang="en-US" altLang="zh-CN" b="0">
              <a:latin typeface="Calibri" panose="020F0502020204030204" charset="0"/>
              <a:ea typeface="宋体" panose="02010600030101010101" pitchFamily="2" charset="-122"/>
            </a:endParaRPr>
          </a:p>
          <a:p>
            <a:pPr indent="0"/>
            <a:r>
              <a:rPr lang="en-US" altLang="zh-CN" b="0">
                <a:latin typeface="Calibri" panose="020F0502020204030204" charset="0"/>
                <a:ea typeface="宋体" panose="02010600030101010101" pitchFamily="2" charset="-122"/>
              </a:rPr>
              <a:t>1.必须由数字、字母、下划线组成，且数字不可出现在开头</a:t>
            </a:r>
            <a:endParaRPr lang="en-US" altLang="zh-CN" b="0">
              <a:latin typeface="Calibri" panose="020F0502020204030204" charset="0"/>
              <a:ea typeface="宋体" panose="02010600030101010101" pitchFamily="2" charset="-122"/>
            </a:endParaRPr>
          </a:p>
          <a:p>
            <a:pPr indent="0"/>
            <a:r>
              <a:rPr lang="en-US" altLang="zh-CN" b="0">
                <a:latin typeface="Calibri" panose="020F0502020204030204" charset="0"/>
                <a:ea typeface="宋体" panose="02010600030101010101" pitchFamily="2" charset="-122"/>
              </a:rPr>
              <a:t>2.不能使用关键字作为变量名</a:t>
            </a:r>
            <a:endParaRPr lang="en-US" altLang="zh-CN" b="0">
              <a:latin typeface="Calibri" panose="020F0502020204030204" charset="0"/>
              <a:ea typeface="宋体" panose="02010600030101010101" pitchFamily="2" charset="-122"/>
            </a:endParaRPr>
          </a:p>
          <a:p>
            <a:pPr indent="0"/>
            <a:r>
              <a:rPr lang="en-US" altLang="zh-CN" b="0">
                <a:latin typeface="Calibri" panose="020F0502020204030204" charset="0"/>
                <a:ea typeface="宋体" panose="02010600030101010101" pitchFamily="2" charset="-122"/>
              </a:rPr>
              <a:t>3.变量名中区分大小写字母</a:t>
            </a:r>
            <a:endParaRPr lang="en-US" altLang="zh-CN" b="0">
              <a:latin typeface="Calibri" panose="020F0502020204030204" charset="0"/>
              <a:ea typeface="宋体" panose="02010600030101010101" pitchFamily="2" charset="-122"/>
            </a:endParaRPr>
          </a:p>
          <a:p>
            <a:pPr indent="0"/>
            <a:r>
              <a:rPr lang="en-US" altLang="zh-CN" b="0">
                <a:latin typeface="Calibri" panose="020F0502020204030204" charset="0"/>
                <a:ea typeface="宋体" panose="02010600030101010101" pitchFamily="2" charset="-122"/>
              </a:rPr>
              <a:t>C语言中最简单的数据类型包括：整型、实型、字符型</a:t>
            </a:r>
            <a:endParaRPr lang="en-US" altLang="zh-CN" b="0">
              <a:latin typeface="Calibri" panose="020F0502020204030204" charset="0"/>
              <a:ea typeface="宋体" panose="02010600030101010101" pitchFamily="2" charset="-122"/>
            </a:endParaRPr>
          </a:p>
          <a:p>
            <a:pPr indent="0"/>
            <a:r>
              <a:rPr lang="en-US" altLang="zh-CN" b="0">
                <a:solidFill>
                  <a:srgbClr val="FF0000"/>
                </a:solidFill>
                <a:latin typeface="Calibri" panose="020F0502020204030204" charset="0"/>
                <a:ea typeface="宋体" panose="02010600030101010101" pitchFamily="2" charset="-122"/>
              </a:rPr>
              <a:t>基本类型（包括整型和浮点型）</a:t>
            </a:r>
            <a:r>
              <a:rPr lang="en-US" altLang="zh-CN" b="0">
                <a:latin typeface="Calibri" panose="020F0502020204030204" charset="0"/>
                <a:ea typeface="宋体" panose="02010600030101010101" pitchFamily="2" charset="-122"/>
              </a:rPr>
              <a:t>和枚举类型变量的值都是数值，统称为算术类型。</a:t>
            </a:r>
            <a:endParaRPr lang="en-US" altLang="zh-CN" b="0">
              <a:latin typeface="Calibri" panose="020F0502020204030204" charset="0"/>
              <a:ea typeface="宋体" panose="02010600030101010101" pitchFamily="2" charset="-122"/>
            </a:endParaRPr>
          </a:p>
          <a:p>
            <a:pPr indent="0"/>
            <a:r>
              <a:rPr lang="en-US" altLang="zh-CN" b="0">
                <a:solidFill>
                  <a:srgbClr val="FF0000"/>
                </a:solidFill>
                <a:latin typeface="Calibri" panose="020F0502020204030204" charset="0"/>
                <a:ea typeface="宋体" panose="02010600030101010101" pitchFamily="2" charset="-122"/>
              </a:rPr>
              <a:t>算术类型和指针类型统称为纯量类型</a:t>
            </a:r>
            <a:r>
              <a:rPr lang="en-US" altLang="zh-CN" b="0">
                <a:latin typeface="Calibri" panose="020F0502020204030204" charset="0"/>
                <a:ea typeface="宋体" panose="02010600030101010101" pitchFamily="2" charset="-122"/>
              </a:rPr>
              <a:t>，因为变量的值以数字来表示的。</a:t>
            </a:r>
            <a:endParaRPr lang="en-US" altLang="zh-CN" b="0">
              <a:latin typeface="Calibri" panose="020F0502020204030204" charset="0"/>
              <a:ea typeface="宋体" panose="02010600030101010101" pitchFamily="2" charset="-122"/>
            </a:endParaRPr>
          </a:p>
          <a:p>
            <a:pPr indent="0"/>
            <a:r>
              <a:rPr lang="en-US" altLang="zh-CN" b="0">
                <a:latin typeface="Calibri" panose="020F0502020204030204" charset="0"/>
                <a:ea typeface="宋体" panose="02010600030101010101" pitchFamily="2" charset="-122"/>
              </a:rPr>
              <a:t>枚举类型是程序中</a:t>
            </a:r>
            <a:r>
              <a:rPr lang="en-US" altLang="zh-CN" b="0">
                <a:solidFill>
                  <a:srgbClr val="FF0000"/>
                </a:solidFill>
                <a:latin typeface="Calibri" panose="020F0502020204030204" charset="0"/>
                <a:ea typeface="宋体" panose="02010600030101010101" pitchFamily="2" charset="-122"/>
              </a:rPr>
              <a:t>用户定义的</a:t>
            </a:r>
            <a:r>
              <a:rPr lang="en-US" altLang="zh-CN" b="0">
                <a:solidFill>
                  <a:srgbClr val="00B0F0"/>
                </a:solidFill>
                <a:latin typeface="Calibri" panose="020F0502020204030204" charset="0"/>
                <a:ea typeface="宋体" panose="02010600030101010101" pitchFamily="2" charset="-122"/>
              </a:rPr>
              <a:t>整数</a:t>
            </a:r>
            <a:r>
              <a:rPr lang="en-US" altLang="zh-CN" b="0">
                <a:solidFill>
                  <a:srgbClr val="FF0000"/>
                </a:solidFill>
                <a:latin typeface="Calibri" panose="020F0502020204030204" charset="0"/>
                <a:ea typeface="宋体" panose="02010600030101010101" pitchFamily="2" charset="-122"/>
              </a:rPr>
              <a:t>类型</a:t>
            </a:r>
            <a:endParaRPr lang="en-US" altLang="zh-CN" b="0">
              <a:solidFill>
                <a:srgbClr val="FF0000"/>
              </a:solidFill>
              <a:latin typeface="Calibri" panose="020F0502020204030204" charset="0"/>
              <a:ea typeface="宋体" panose="02010600030101010101" pitchFamily="2" charset="-122"/>
            </a:endParaRPr>
          </a:p>
          <a:p>
            <a:pPr indent="0"/>
            <a:r>
              <a:rPr lang="en-US" altLang="zh-CN" b="0">
                <a:solidFill>
                  <a:srgbClr val="FF0000"/>
                </a:solidFill>
                <a:latin typeface="Calibri" panose="020F0502020204030204" charset="0"/>
                <a:ea typeface="宋体" panose="02010600030101010101" pitchFamily="2" charset="-122"/>
              </a:rPr>
              <a:t>数组类型和结构体类型统称为组合类型</a:t>
            </a:r>
            <a:endParaRPr lang="en-US" altLang="zh-CN" b="0">
              <a:solidFill>
                <a:srgbClr val="FF0000"/>
              </a:solidFill>
              <a:latin typeface="Calibri" panose="020F0502020204030204" charset="0"/>
              <a:ea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6349365" y="1927860"/>
            <a:ext cx="243205" cy="200025"/>
          </a:xfrm>
          <a:prstGeom prst="rect">
            <a:avLst/>
          </a:prstGeom>
        </p:spPr>
      </p:pic>
      <p:sp>
        <p:nvSpPr>
          <p:cNvPr id="6" name="文本框 5"/>
          <p:cNvSpPr txBox="1"/>
          <p:nvPr/>
        </p:nvSpPr>
        <p:spPr>
          <a:xfrm>
            <a:off x="5944870" y="-74930"/>
            <a:ext cx="6096000" cy="2306955"/>
          </a:xfrm>
          <a:prstGeom prst="rect">
            <a:avLst/>
          </a:prstGeom>
          <a:noFill/>
        </p:spPr>
        <p:txBody>
          <a:bodyPr wrap="square" rtlCol="0" anchor="t">
            <a:spAutoFit/>
          </a:bodyPr>
          <a:lstStyle/>
          <a:p>
            <a:pPr indent="0"/>
            <a:r>
              <a:rPr lang="zh-CN" altLang="en-US" dirty="0">
                <a:sym typeface="+mn-ea"/>
              </a:rPr>
              <a:t>#include&lt;stdio.h&gt;</a:t>
            </a:r>
            <a:endParaRPr lang="zh-CN" altLang="en-US" b="0" dirty="0"/>
          </a:p>
          <a:p>
            <a:pPr indent="0"/>
            <a:r>
              <a:rPr lang="zh-CN" altLang="en-US" dirty="0">
                <a:sym typeface="+mn-ea"/>
              </a:rPr>
              <a:t>int main()</a:t>
            </a:r>
            <a:endParaRPr lang="zh-CN" altLang="en-US" b="0" dirty="0"/>
          </a:p>
          <a:p>
            <a:pPr indent="0"/>
            <a:r>
              <a:rPr lang="zh-CN" altLang="en-US" dirty="0">
                <a:sym typeface="+mn-ea"/>
              </a:rPr>
              <a:t>{#define sum +30</a:t>
            </a:r>
            <a:endParaRPr lang="zh-CN" altLang="en-US" b="0" dirty="0"/>
          </a:p>
          <a:p>
            <a:pPr indent="0"/>
            <a:r>
              <a:rPr lang="zh-CN" altLang="en-US" dirty="0">
                <a:sym typeface="+mn-ea"/>
              </a:rPr>
              <a:t>	int a = 0;</a:t>
            </a:r>
            <a:endParaRPr lang="zh-CN" altLang="en-US" b="0" dirty="0"/>
          </a:p>
          <a:p>
            <a:pPr indent="0"/>
            <a:r>
              <a:rPr lang="zh-CN" altLang="en-US" dirty="0">
                <a:sym typeface="+mn-ea"/>
              </a:rPr>
              <a:t>	a = 20 sum;</a:t>
            </a:r>
            <a:endParaRPr lang="zh-CN" altLang="en-US" b="0" dirty="0"/>
          </a:p>
          <a:p>
            <a:pPr indent="0"/>
            <a:r>
              <a:rPr lang="zh-CN" altLang="en-US" dirty="0">
                <a:sym typeface="+mn-ea"/>
              </a:rPr>
              <a:t>	printf("%d", a);</a:t>
            </a:r>
            <a:endParaRPr lang="zh-CN" altLang="en-US" b="0" dirty="0"/>
          </a:p>
          <a:p>
            <a:pPr indent="0"/>
            <a:r>
              <a:rPr lang="zh-CN" altLang="en-US" dirty="0">
                <a:sym typeface="+mn-ea"/>
              </a:rPr>
              <a:t>	return 0;</a:t>
            </a:r>
            <a:endParaRPr lang="zh-CN" altLang="en-US" b="0" dirty="0"/>
          </a:p>
          <a:p>
            <a:pPr indent="0"/>
            <a:r>
              <a:rPr lang="zh-CN" altLang="en-US" dirty="0">
                <a:sym typeface="+mn-ea"/>
              </a:rPr>
              <a:t>}</a:t>
            </a:r>
            <a:endParaRPr lang="zh-CN" altLang="en-US" dirty="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菱形 11"/>
          <p:cNvSpPr/>
          <p:nvPr/>
        </p:nvSpPr>
        <p:spPr>
          <a:xfrm>
            <a:off x="1574682" y="1182470"/>
            <a:ext cx="3948698" cy="4096987"/>
          </a:xfrm>
          <a:prstGeom prst="diamond">
            <a:avLst/>
          </a:prstGeom>
          <a:noFill/>
          <a:effectLst>
            <a:glow rad="88900">
              <a:schemeClr val="accent1"/>
            </a:glow>
            <a:outerShdw blurRad="50800" dist="50800" dir="5400000" algn="ctr" rotWithShape="0">
              <a:srgbClr val="000000"/>
            </a:outerShdw>
            <a:reflection stA="0" endPos="65000" dist="50800" dir="5400000" sy="-100000" algn="bl" rotWithShape="0"/>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4784940" y="1246519"/>
            <a:ext cx="2900205" cy="66404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4400" dirty="0">
                <a:solidFill>
                  <a:srgbClr val="002060"/>
                </a:solidFill>
                <a:latin typeface="华文行楷" panose="02010800040101010101" pitchFamily="2" charset="-122"/>
                <a:ea typeface="华文行楷" panose="02010800040101010101" pitchFamily="2" charset="-122"/>
              </a:rPr>
              <a:t>第二节</a:t>
            </a:r>
            <a:endParaRPr lang="zh-CN" altLang="en-US" sz="4400" dirty="0">
              <a:solidFill>
                <a:srgbClr val="002060"/>
              </a:solidFill>
              <a:latin typeface="华文行楷" panose="02010800040101010101" pitchFamily="2" charset="-122"/>
              <a:ea typeface="华文行楷" panose="02010800040101010101" pitchFamily="2" charset="-122"/>
            </a:endParaRPr>
          </a:p>
        </p:txBody>
      </p:sp>
      <p:grpSp>
        <p:nvGrpSpPr>
          <p:cNvPr id="2" name="组合 1"/>
          <p:cNvGrpSpPr/>
          <p:nvPr/>
        </p:nvGrpSpPr>
        <p:grpSpPr>
          <a:xfrm>
            <a:off x="1888615" y="1931654"/>
            <a:ext cx="9627110" cy="2842292"/>
            <a:chOff x="1888615" y="1931654"/>
            <a:chExt cx="9627110" cy="2842292"/>
          </a:xfrm>
        </p:grpSpPr>
        <p:sp>
          <p:nvSpPr>
            <p:cNvPr id="3" name="箭头: 五边形 2"/>
            <p:cNvSpPr/>
            <p:nvPr/>
          </p:nvSpPr>
          <p:spPr>
            <a:xfrm>
              <a:off x="4626092" y="2609850"/>
              <a:ext cx="6889633" cy="1485900"/>
            </a:xfrm>
            <a:prstGeom prst="homePlate">
              <a:avLst/>
            </a:prstGeom>
            <a:solidFill>
              <a:srgbClr val="7099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002060"/>
                  </a:solidFill>
                  <a:latin typeface="华文行楷" panose="02010800040101010101" pitchFamily="2" charset="-122"/>
                  <a:ea typeface="华文行楷" panose="02010800040101010101" pitchFamily="2" charset="-122"/>
                </a:rPr>
                <a:t>变量的定义，赋值与运算</a:t>
              </a:r>
              <a:endParaRPr lang="zh-CN" altLang="en-US" sz="4000" dirty="0">
                <a:solidFill>
                  <a:srgbClr val="002060"/>
                </a:solidFill>
                <a:latin typeface="华文行楷" panose="02010800040101010101" pitchFamily="2" charset="-122"/>
                <a:ea typeface="华文行楷" panose="02010800040101010101" pitchFamily="2" charset="-122"/>
              </a:endParaRPr>
            </a:p>
          </p:txBody>
        </p:sp>
        <p:sp>
          <p:nvSpPr>
            <p:cNvPr id="4" name="矩形: 圆角 3"/>
            <p:cNvSpPr/>
            <p:nvPr/>
          </p:nvSpPr>
          <p:spPr>
            <a:xfrm rot="18900000">
              <a:off x="1888615" y="1931654"/>
              <a:ext cx="2842292" cy="2842292"/>
            </a:xfrm>
            <a:prstGeom prst="roundRect">
              <a:avLst/>
            </a:prstGeom>
            <a:blipFill dpi="0" rotWithShape="0">
              <a:blip r:embed="rId1"/>
              <a:srcRect/>
              <a:tile tx="0" ty="0" sx="100000" sy="100000" flip="none" algn="ctr"/>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 name="文本框 6"/>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05</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2423" y="780087"/>
            <a:ext cx="10994776" cy="866608"/>
            <a:chOff x="412214" y="424395"/>
            <a:chExt cx="10994776" cy="866608"/>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333429" y="596088"/>
              <a:ext cx="10073561"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编程：输入一个小数，求其小数部分和整数部分，并输出</a:t>
              </a:r>
              <a:endPar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知识点：强制转换</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06</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5878546" y="5050189"/>
            <a:ext cx="8416212" cy="369332"/>
          </a:xfrm>
          <a:prstGeom prst="rect">
            <a:avLst/>
          </a:prstGeom>
          <a:noFill/>
        </p:spPr>
        <p:txBody>
          <a:bodyPr wrap="square" rtlCol="0">
            <a:spAutoFit/>
          </a:bodyPr>
          <a:lstStyle/>
          <a:p>
            <a:r>
              <a:rPr lang="zh-CN" altLang="en-US" dirty="0"/>
              <a:t>核心算法：</a:t>
            </a:r>
            <a:r>
              <a:rPr lang="zh-CN" altLang="en-US" dirty="0">
                <a:solidFill>
                  <a:srgbClr val="FF0000"/>
                </a:solidFill>
              </a:rPr>
              <a:t>先利用强制转换求整数部分，再相减即可</a:t>
            </a:r>
            <a:endParaRPr lang="zh-CN" altLang="en-US" dirty="0">
              <a:solidFill>
                <a:srgbClr val="FF0000"/>
              </a:solidFill>
            </a:endParaRPr>
          </a:p>
        </p:txBody>
      </p:sp>
      <p:sp>
        <p:nvSpPr>
          <p:cNvPr id="9" name="文本框 8"/>
          <p:cNvSpPr txBox="1"/>
          <p:nvPr/>
        </p:nvSpPr>
        <p:spPr>
          <a:xfrm>
            <a:off x="1694746" y="1950098"/>
            <a:ext cx="6424890" cy="3477875"/>
          </a:xfrm>
          <a:prstGeom prst="rect">
            <a:avLst/>
          </a:prstGeom>
          <a:noFill/>
        </p:spPr>
        <p:txBody>
          <a:bodyPr wrap="square" rtlCol="0">
            <a:spAutoFit/>
          </a:bodyPr>
          <a:lstStyle/>
          <a:p>
            <a:r>
              <a:rPr lang="en-US" altLang="zh-CN" sz="2000" b="1" dirty="0"/>
              <a:t>#include &lt;</a:t>
            </a:r>
            <a:r>
              <a:rPr lang="en-US" altLang="zh-CN" sz="2000" b="1" dirty="0" err="1"/>
              <a:t>stdio.h</a:t>
            </a:r>
            <a:r>
              <a:rPr lang="en-US" altLang="zh-CN" sz="2000" b="1" dirty="0"/>
              <a:t>&gt;</a:t>
            </a:r>
            <a:endParaRPr lang="en-US" altLang="zh-CN" sz="2000" b="1" dirty="0"/>
          </a:p>
          <a:p>
            <a:r>
              <a:rPr lang="en-US" altLang="zh-CN" sz="2000" b="1" dirty="0"/>
              <a:t>int main()</a:t>
            </a:r>
            <a:endParaRPr lang="en-US" altLang="zh-CN" sz="2000" b="1" dirty="0"/>
          </a:p>
          <a:p>
            <a:r>
              <a:rPr lang="en-US" altLang="zh-CN" sz="2000" b="1" dirty="0"/>
              <a:t>{</a:t>
            </a:r>
            <a:endParaRPr lang="en-US" altLang="zh-CN" sz="2000" b="1" dirty="0"/>
          </a:p>
          <a:p>
            <a:r>
              <a:rPr lang="en-US" altLang="zh-CN" sz="2000" b="1" dirty="0"/>
              <a:t>	float </a:t>
            </a:r>
            <a:r>
              <a:rPr lang="en-US" altLang="zh-CN" sz="2000" b="1" dirty="0" err="1"/>
              <a:t>a,y</a:t>
            </a:r>
            <a:r>
              <a:rPr lang="en-US" altLang="zh-CN" sz="2000" b="1" dirty="0"/>
              <a:t>;</a:t>
            </a:r>
            <a:endParaRPr lang="en-US" altLang="zh-CN" sz="2000" b="1" dirty="0"/>
          </a:p>
          <a:p>
            <a:r>
              <a:rPr lang="en-US" altLang="zh-CN" sz="2000" b="1" dirty="0"/>
              <a:t>	int x;</a:t>
            </a:r>
            <a:endParaRPr lang="en-US" altLang="zh-CN" sz="2000" b="1" dirty="0"/>
          </a:p>
          <a:p>
            <a:r>
              <a:rPr lang="en-US" altLang="zh-CN" sz="2000" b="1" dirty="0"/>
              <a:t>	</a:t>
            </a:r>
            <a:r>
              <a:rPr lang="en-US" altLang="zh-CN" sz="2000" b="1" dirty="0" err="1"/>
              <a:t>scanf</a:t>
            </a:r>
            <a:r>
              <a:rPr lang="en-US" altLang="zh-CN" sz="2000" b="1" dirty="0"/>
              <a:t>("%</a:t>
            </a:r>
            <a:r>
              <a:rPr lang="en-US" altLang="zh-CN" sz="2000" b="1" dirty="0" err="1"/>
              <a:t>f",&amp;a</a:t>
            </a:r>
            <a:r>
              <a:rPr lang="en-US" altLang="zh-CN" sz="2000" b="1" dirty="0"/>
              <a:t>);</a:t>
            </a:r>
            <a:endParaRPr lang="en-US" altLang="zh-CN" sz="2000" b="1" dirty="0"/>
          </a:p>
          <a:p>
            <a:r>
              <a:rPr lang="en-US" altLang="zh-CN" sz="2000" b="1" dirty="0"/>
              <a:t>	x=(int)a;</a:t>
            </a:r>
            <a:endParaRPr lang="en-US" altLang="zh-CN" sz="2000" b="1" dirty="0"/>
          </a:p>
          <a:p>
            <a:r>
              <a:rPr lang="en-US" altLang="zh-CN" sz="2000" b="1" dirty="0"/>
              <a:t>	y=a-x;</a:t>
            </a:r>
            <a:endParaRPr lang="en-US" altLang="zh-CN" sz="2000" b="1" dirty="0"/>
          </a:p>
          <a:p>
            <a:r>
              <a:rPr lang="en-US" altLang="zh-CN" sz="2000" b="1" dirty="0"/>
              <a:t>	</a:t>
            </a:r>
            <a:r>
              <a:rPr lang="en-US" altLang="zh-CN" sz="2000" b="1" dirty="0" err="1"/>
              <a:t>printf</a:t>
            </a:r>
            <a:r>
              <a:rPr lang="en-US" altLang="zh-CN" sz="2000" b="1" dirty="0"/>
              <a:t>("%d %f",</a:t>
            </a:r>
            <a:r>
              <a:rPr lang="en-US" altLang="zh-CN" sz="2000" b="1" dirty="0" err="1"/>
              <a:t>x,y</a:t>
            </a:r>
            <a:r>
              <a:rPr lang="en-US" altLang="zh-CN" sz="2000" b="1" dirty="0"/>
              <a:t>);</a:t>
            </a:r>
            <a:endParaRPr lang="en-US" altLang="zh-CN" sz="2000" b="1" dirty="0"/>
          </a:p>
          <a:p>
            <a:r>
              <a:rPr lang="en-US" altLang="zh-CN" sz="2000" b="1" dirty="0"/>
              <a:t>	return 0;</a:t>
            </a:r>
            <a:endParaRPr lang="en-US" altLang="zh-CN" sz="2000" b="1" dirty="0"/>
          </a:p>
          <a:p>
            <a:r>
              <a:rPr lang="en-US" altLang="zh-CN" sz="2000" b="1" dirty="0"/>
              <a:t>}</a:t>
            </a:r>
            <a:endParaRPr lang="zh-CN" altLang="en-US" sz="2000" b="1" dirty="0"/>
          </a:p>
        </p:txBody>
      </p:sp>
      <p:pic>
        <p:nvPicPr>
          <p:cNvPr id="11" name="图片 10"/>
          <p:cNvPicPr>
            <a:picLocks noChangeAspect="1"/>
          </p:cNvPicPr>
          <p:nvPr/>
        </p:nvPicPr>
        <p:blipFill>
          <a:blip r:embed="rId1"/>
          <a:stretch>
            <a:fillRect/>
          </a:stretch>
        </p:blipFill>
        <p:spPr>
          <a:xfrm>
            <a:off x="6527374" y="2265848"/>
            <a:ext cx="4487889" cy="14444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9" end="9"/>
                                            </p:txEl>
                                          </p:spTgt>
                                        </p:tgtEl>
                                        <p:attrNameLst>
                                          <p:attrName>style.visibility</p:attrName>
                                        </p:attrNameLst>
                                      </p:cBhvr>
                                      <p:to>
                                        <p:strVal val="visible"/>
                                      </p:to>
                                    </p:set>
                                    <p:animEffect transition="in" filter="fade">
                                      <p:cBhvr>
                                        <p:cTn id="16" dur="500"/>
                                        <p:tgtEl>
                                          <p:spTgt spid="9">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10" end="10"/>
                                            </p:txEl>
                                          </p:spTgt>
                                        </p:tgtEl>
                                        <p:attrNameLst>
                                          <p:attrName>style.visibility</p:attrName>
                                        </p:attrNameLst>
                                      </p:cBhvr>
                                      <p:to>
                                        <p:strVal val="visible"/>
                                      </p:to>
                                    </p:set>
                                    <p:animEffect transition="in" filter="fade">
                                      <p:cBhvr>
                                        <p:cTn id="19" dur="500"/>
                                        <p:tgtEl>
                                          <p:spTgt spid="9">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500"/>
                                        <p:tgtEl>
                                          <p:spTgt spid="9">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2423" y="780087"/>
            <a:ext cx="10966784" cy="866608"/>
            <a:chOff x="412214" y="424395"/>
            <a:chExt cx="10966784" cy="866608"/>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305437" y="596088"/>
              <a:ext cx="10073561"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编程：输入一个字符，输出这个字符及其</a:t>
              </a:r>
              <a:r>
                <a:rPr lang="en-US" altLang="zh-CN"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ASCII</a:t>
              </a:r>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码</a:t>
              </a:r>
              <a:endPar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8" name="文本框 7"/>
          <p:cNvSpPr txBox="1"/>
          <p:nvPr/>
        </p:nvSpPr>
        <p:spPr>
          <a:xfrm>
            <a:off x="1605126" y="1806014"/>
            <a:ext cx="5943600" cy="3416320"/>
          </a:xfrm>
          <a:prstGeom prst="rect">
            <a:avLst/>
          </a:prstGeom>
          <a:noFill/>
        </p:spPr>
        <p:txBody>
          <a:bodyPr wrap="square" rtlCol="0">
            <a:spAutoFit/>
          </a:bodyPr>
          <a:lstStyle/>
          <a:p>
            <a:r>
              <a:rPr lang="en-US" altLang="zh-CN" sz="2400" b="1" dirty="0"/>
              <a:t>#include &lt;</a:t>
            </a:r>
            <a:r>
              <a:rPr lang="en-US" altLang="zh-CN" sz="2400" b="1" dirty="0" err="1"/>
              <a:t>stdio.h</a:t>
            </a:r>
            <a:r>
              <a:rPr lang="en-US" altLang="zh-CN" sz="2400" b="1" dirty="0"/>
              <a:t>&gt;</a:t>
            </a:r>
            <a:endParaRPr lang="en-US" altLang="zh-CN" sz="2400" b="1" dirty="0"/>
          </a:p>
          <a:p>
            <a:r>
              <a:rPr lang="en-US" altLang="zh-CN" sz="2400" b="1" dirty="0"/>
              <a:t>int main()</a:t>
            </a:r>
            <a:endParaRPr lang="en-US" altLang="zh-CN" sz="2400" b="1" dirty="0"/>
          </a:p>
          <a:p>
            <a:r>
              <a:rPr lang="en-US" altLang="zh-CN" sz="2400" b="1" dirty="0"/>
              <a:t>{</a:t>
            </a:r>
            <a:endParaRPr lang="en-US" altLang="zh-CN" sz="2400" b="1" dirty="0"/>
          </a:p>
          <a:p>
            <a:r>
              <a:rPr lang="en-US" altLang="zh-CN" sz="2400" b="1" dirty="0"/>
              <a:t>	char c;</a:t>
            </a:r>
            <a:endParaRPr lang="en-US" altLang="zh-CN" sz="2400" b="1" dirty="0"/>
          </a:p>
          <a:p>
            <a:r>
              <a:rPr lang="en-US" altLang="zh-CN" sz="2400" b="1" dirty="0"/>
              <a:t>	</a:t>
            </a:r>
            <a:r>
              <a:rPr lang="en-US" altLang="zh-CN" sz="2400" b="1" dirty="0" err="1"/>
              <a:t>scanf</a:t>
            </a:r>
            <a:r>
              <a:rPr lang="en-US" altLang="zh-CN" sz="2400" b="1" dirty="0"/>
              <a:t>("%</a:t>
            </a:r>
            <a:r>
              <a:rPr lang="en-US" altLang="zh-CN" sz="2400" b="1" dirty="0" err="1"/>
              <a:t>c",&amp;c</a:t>
            </a:r>
            <a:r>
              <a:rPr lang="en-US" altLang="zh-CN" sz="2400" b="1" dirty="0"/>
              <a:t>);</a:t>
            </a:r>
            <a:endParaRPr lang="en-US" altLang="zh-CN" sz="2400" b="1" dirty="0"/>
          </a:p>
          <a:p>
            <a:r>
              <a:rPr lang="en-US" altLang="zh-CN" sz="2400" b="1" dirty="0"/>
              <a:t>	</a:t>
            </a:r>
            <a:r>
              <a:rPr lang="en-US" altLang="zh-CN" sz="2400" b="1" dirty="0" err="1"/>
              <a:t>printf</a:t>
            </a:r>
            <a:r>
              <a:rPr lang="en-US" altLang="zh-CN" sz="2400" b="1" dirty="0"/>
              <a:t>("%d\</a:t>
            </a:r>
            <a:r>
              <a:rPr lang="en-US" altLang="zh-CN" sz="2400" b="1" dirty="0" err="1"/>
              <a:t>n",c</a:t>
            </a:r>
            <a:r>
              <a:rPr lang="en-US" altLang="zh-CN" sz="2400" b="1" dirty="0"/>
              <a:t>);</a:t>
            </a:r>
            <a:endParaRPr lang="en-US" altLang="zh-CN" sz="2400" b="1" dirty="0"/>
          </a:p>
          <a:p>
            <a:r>
              <a:rPr lang="en-US" altLang="zh-CN" sz="2400" b="1" dirty="0"/>
              <a:t> 	</a:t>
            </a:r>
            <a:r>
              <a:rPr lang="en-US" altLang="zh-CN" sz="2400" b="1" dirty="0" err="1"/>
              <a:t>printf</a:t>
            </a:r>
            <a:r>
              <a:rPr lang="en-US" altLang="zh-CN" sz="2400" b="1" dirty="0"/>
              <a:t>("%</a:t>
            </a:r>
            <a:r>
              <a:rPr lang="en-US" altLang="zh-CN" sz="2400" b="1" dirty="0" err="1"/>
              <a:t>c",c</a:t>
            </a:r>
            <a:r>
              <a:rPr lang="en-US" altLang="zh-CN" sz="2400" b="1" dirty="0"/>
              <a:t>);</a:t>
            </a:r>
            <a:endParaRPr lang="en-US" altLang="zh-CN" sz="2400" b="1" dirty="0"/>
          </a:p>
          <a:p>
            <a:r>
              <a:rPr lang="en-US" altLang="zh-CN" sz="2400" b="1" dirty="0"/>
              <a:t>	return 0;</a:t>
            </a:r>
            <a:endParaRPr lang="en-US" altLang="zh-CN" sz="2400" b="1" dirty="0"/>
          </a:p>
          <a:p>
            <a:r>
              <a:rPr lang="en-US" altLang="zh-CN" sz="2400" b="1" dirty="0"/>
              <a:t>}</a:t>
            </a:r>
            <a:endParaRPr lang="en-US" altLang="zh-CN"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知识点：字符型变量</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5783268" y="4910125"/>
            <a:ext cx="467273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了解字符与</a:t>
            </a:r>
            <a:r>
              <a:rPr lang="en-US" altLang="zh-CN" dirty="0">
                <a:solidFill>
                  <a:srgbClr val="FF0000"/>
                </a:solidFill>
                <a:latin typeface="微软雅黑" panose="020B0503020204020204" pitchFamily="34" charset="-122"/>
                <a:ea typeface="微软雅黑" panose="020B0503020204020204" pitchFamily="34" charset="-122"/>
              </a:rPr>
              <a:t>ASCII</a:t>
            </a:r>
            <a:r>
              <a:rPr lang="zh-CN" altLang="en-US" dirty="0">
                <a:solidFill>
                  <a:srgbClr val="FF0000"/>
                </a:solidFill>
                <a:latin typeface="微软雅黑" panose="020B0503020204020204" pitchFamily="34" charset="-122"/>
                <a:ea typeface="微软雅黑" panose="020B0503020204020204" pitchFamily="34" charset="-122"/>
              </a:rPr>
              <a:t>码的关系</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07</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5783268" y="3218586"/>
            <a:ext cx="4352716" cy="11083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7" end="7"/>
                                            </p:txEl>
                                          </p:spTgt>
                                        </p:tgtEl>
                                        <p:attrNameLst>
                                          <p:attrName>style.visibility</p:attrName>
                                        </p:attrNameLst>
                                      </p:cBhvr>
                                      <p:to>
                                        <p:strVal val="visible"/>
                                      </p:to>
                                    </p:set>
                                    <p:animEffect transition="in" filter="fade">
                                      <p:cBhvr>
                                        <p:cTn id="16" dur="500"/>
                                        <p:tgtEl>
                                          <p:spTgt spid="8">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animEffect transition="in" filter="fade">
                                      <p:cBhvr>
                                        <p:cTn id="19" dur="500"/>
                                        <p:tgtEl>
                                          <p:spTgt spid="8">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500"/>
                                        <p:tgtEl>
                                          <p:spTgt spid="8">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500"/>
                                        <p:tgtEl>
                                          <p:spTgt spid="8">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2423" y="780087"/>
            <a:ext cx="10966784" cy="866608"/>
            <a:chOff x="412214" y="424395"/>
            <a:chExt cx="10966784" cy="866608"/>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305437" y="596088"/>
              <a:ext cx="10073561"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编程：已知两个变量，进行变量值的交换</a:t>
              </a:r>
              <a:endPar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8" name="文本框 7"/>
          <p:cNvSpPr txBox="1"/>
          <p:nvPr/>
        </p:nvSpPr>
        <p:spPr>
          <a:xfrm>
            <a:off x="1605126" y="1806014"/>
            <a:ext cx="5943600" cy="3785652"/>
          </a:xfrm>
          <a:prstGeom prst="rect">
            <a:avLst/>
          </a:prstGeom>
          <a:noFill/>
        </p:spPr>
        <p:txBody>
          <a:bodyPr wrap="square" rtlCol="0">
            <a:spAutoFit/>
          </a:bodyPr>
          <a:lstStyle/>
          <a:p>
            <a:r>
              <a:rPr lang="en-US" altLang="zh-CN" sz="2400" b="1" dirty="0"/>
              <a:t>#include &lt;</a:t>
            </a:r>
            <a:r>
              <a:rPr lang="en-US" altLang="zh-CN" sz="2400" b="1" dirty="0" err="1"/>
              <a:t>stdio.h</a:t>
            </a:r>
            <a:r>
              <a:rPr lang="en-US" altLang="zh-CN" sz="2400" b="1" dirty="0"/>
              <a:t>&gt;</a:t>
            </a:r>
            <a:endParaRPr lang="en-US" altLang="zh-CN" sz="2400" b="1" dirty="0"/>
          </a:p>
          <a:p>
            <a:r>
              <a:rPr lang="en-US" altLang="zh-CN" sz="2400" b="1" dirty="0"/>
              <a:t>int main()</a:t>
            </a:r>
            <a:endParaRPr lang="en-US" altLang="zh-CN" sz="2400" b="1" dirty="0"/>
          </a:p>
          <a:p>
            <a:r>
              <a:rPr lang="en-US" altLang="zh-CN" sz="2400" b="1" dirty="0"/>
              <a:t>{</a:t>
            </a:r>
            <a:endParaRPr lang="en-US" altLang="zh-CN" sz="2400" b="1" dirty="0"/>
          </a:p>
          <a:p>
            <a:r>
              <a:rPr lang="en-US" altLang="zh-CN" sz="2400" b="1" dirty="0"/>
              <a:t>	int a=1,b=2,t;</a:t>
            </a:r>
            <a:endParaRPr lang="en-US" altLang="zh-CN" sz="2400" b="1" dirty="0"/>
          </a:p>
          <a:p>
            <a:r>
              <a:rPr lang="en-US" altLang="zh-CN" sz="2400" b="1" dirty="0"/>
              <a:t>	t=a;</a:t>
            </a:r>
            <a:endParaRPr lang="en-US" altLang="zh-CN" sz="2400" b="1" dirty="0"/>
          </a:p>
          <a:p>
            <a:r>
              <a:rPr lang="en-US" altLang="zh-CN" sz="2400" b="1" dirty="0"/>
              <a:t>	a=b;</a:t>
            </a:r>
            <a:endParaRPr lang="en-US" altLang="zh-CN" sz="2400" b="1" dirty="0"/>
          </a:p>
          <a:p>
            <a:r>
              <a:rPr lang="en-US" altLang="zh-CN" sz="2400" b="1" dirty="0"/>
              <a:t>	b=t;</a:t>
            </a:r>
            <a:endParaRPr lang="en-US" altLang="zh-CN" sz="2400" b="1" dirty="0"/>
          </a:p>
          <a:p>
            <a:r>
              <a:rPr lang="en-US" altLang="zh-CN" sz="2400" b="1" dirty="0"/>
              <a:t>	</a:t>
            </a:r>
            <a:r>
              <a:rPr lang="en-US" altLang="zh-CN" sz="2400" b="1" dirty="0" err="1"/>
              <a:t>printf</a:t>
            </a:r>
            <a:r>
              <a:rPr lang="en-US" altLang="zh-CN" sz="2400" b="1" dirty="0"/>
              <a:t>("a=%d  b=%d",</a:t>
            </a:r>
            <a:r>
              <a:rPr lang="en-US" altLang="zh-CN" sz="2400" b="1" dirty="0" err="1"/>
              <a:t>a,b</a:t>
            </a:r>
            <a:r>
              <a:rPr lang="en-US" altLang="zh-CN" sz="2400" b="1" dirty="0"/>
              <a:t>);</a:t>
            </a:r>
            <a:endParaRPr lang="en-US" altLang="zh-CN" sz="2400" b="1" dirty="0"/>
          </a:p>
          <a:p>
            <a:r>
              <a:rPr lang="en-US" altLang="zh-CN" sz="2400" b="1" dirty="0"/>
              <a:t>	return 0;</a:t>
            </a:r>
            <a:endParaRPr lang="en-US" altLang="zh-CN" sz="2400" b="1" dirty="0"/>
          </a:p>
          <a:p>
            <a:r>
              <a:rPr lang="en-US" altLang="zh-CN" sz="2400" b="1" dirty="0"/>
              <a:t>}</a:t>
            </a:r>
            <a:endParaRPr lang="en-US" altLang="zh-CN"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知识点：变量值的交换</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08</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pic>
        <p:nvPicPr>
          <p:cNvPr id="9" name="图片 8"/>
          <p:cNvPicPr>
            <a:picLocks noChangeAspect="1"/>
          </p:cNvPicPr>
          <p:nvPr/>
        </p:nvPicPr>
        <p:blipFill>
          <a:blip r:embed="rId1"/>
          <a:stretch>
            <a:fillRect/>
          </a:stretch>
        </p:blipFill>
        <p:spPr>
          <a:xfrm>
            <a:off x="6958215" y="2389868"/>
            <a:ext cx="3817951" cy="11964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8" end="8"/>
                                            </p:txEl>
                                          </p:spTgt>
                                        </p:tgtEl>
                                        <p:attrNameLst>
                                          <p:attrName>style.visibility</p:attrName>
                                        </p:attrNameLst>
                                      </p:cBhvr>
                                      <p:to>
                                        <p:strVal val="visible"/>
                                      </p:to>
                                    </p:set>
                                    <p:animEffect transition="in" filter="fade">
                                      <p:cBhvr>
                                        <p:cTn id="16" dur="500"/>
                                        <p:tgtEl>
                                          <p:spTgt spid="8">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animEffect transition="in" filter="fade">
                                      <p:cBhvr>
                                        <p:cTn id="19" dur="500"/>
                                        <p:tgtEl>
                                          <p:spTgt spid="8">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500"/>
                                        <p:tgtEl>
                                          <p:spTgt spid="8">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fade">
                                      <p:cBhvr>
                                        <p:cTn id="35" dur="500"/>
                                        <p:tgtEl>
                                          <p:spTgt spid="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fade">
                                      <p:cBhvr>
                                        <p:cTn id="40" dur="500"/>
                                        <p:tgtEl>
                                          <p:spTgt spid="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61737" y="1910566"/>
            <a:ext cx="9068526" cy="2842292"/>
            <a:chOff x="588658" y="1864979"/>
            <a:chExt cx="9068526" cy="2842292"/>
          </a:xfrm>
        </p:grpSpPr>
        <p:sp>
          <p:nvSpPr>
            <p:cNvPr id="5" name="箭头: 五边形 4"/>
            <p:cNvSpPr/>
            <p:nvPr/>
          </p:nvSpPr>
          <p:spPr>
            <a:xfrm>
              <a:off x="3187093" y="2543175"/>
              <a:ext cx="6470091" cy="1485900"/>
            </a:xfrm>
            <a:prstGeom prst="homePlate">
              <a:avLst/>
            </a:prstGeom>
            <a:solidFill>
              <a:srgbClr val="FEE5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002060"/>
                  </a:solidFill>
                  <a:latin typeface="华文行楷" panose="02010800040101010101" pitchFamily="2" charset="-122"/>
                  <a:ea typeface="华文行楷" panose="02010800040101010101" pitchFamily="2" charset="-122"/>
                </a:rPr>
                <a:t>顺序结构</a:t>
              </a:r>
              <a:endParaRPr lang="zh-CN" altLang="en-US" sz="5400" dirty="0">
                <a:solidFill>
                  <a:srgbClr val="002060"/>
                </a:solidFill>
                <a:latin typeface="华文行楷" panose="02010800040101010101" pitchFamily="2" charset="-122"/>
                <a:ea typeface="华文行楷" panose="02010800040101010101" pitchFamily="2" charset="-122"/>
              </a:endParaRPr>
            </a:p>
          </p:txBody>
        </p:sp>
        <p:sp>
          <p:nvSpPr>
            <p:cNvPr id="6" name="矩形: 圆角 5"/>
            <p:cNvSpPr/>
            <p:nvPr/>
          </p:nvSpPr>
          <p:spPr>
            <a:xfrm rot="18900000">
              <a:off x="588658" y="1864979"/>
              <a:ext cx="2842292" cy="2842292"/>
            </a:xfrm>
            <a:prstGeom prst="roundRect">
              <a:avLst/>
            </a:prstGeom>
            <a:blipFill dpi="0" rotWithShape="0">
              <a:blip r:embed="rId1"/>
              <a:srcRect/>
              <a:tile tx="0" ty="0" sx="100000" sy="100000" flip="none" algn="l"/>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8" name="矩形: 圆角 7"/>
          <p:cNvSpPr/>
          <p:nvPr/>
        </p:nvSpPr>
        <p:spPr>
          <a:xfrm>
            <a:off x="4784940" y="1246519"/>
            <a:ext cx="2900205" cy="66404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4400" dirty="0">
                <a:solidFill>
                  <a:srgbClr val="002060"/>
                </a:solidFill>
                <a:latin typeface="华文行楷" panose="02010800040101010101" pitchFamily="2" charset="-122"/>
                <a:ea typeface="华文行楷" panose="02010800040101010101" pitchFamily="2" charset="-122"/>
              </a:rPr>
              <a:t>第三节</a:t>
            </a:r>
            <a:endParaRPr lang="zh-CN" altLang="en-US" sz="4400" dirty="0">
              <a:solidFill>
                <a:srgbClr val="002060"/>
              </a:solidFill>
              <a:latin typeface="华文行楷" panose="02010800040101010101" pitchFamily="2" charset="-122"/>
              <a:ea typeface="华文行楷" panose="02010800040101010101" pitchFamily="2" charset="-122"/>
            </a:endParaRPr>
          </a:p>
        </p:txBody>
      </p:sp>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09</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2423" y="780087"/>
            <a:ext cx="10994776" cy="866608"/>
            <a:chOff x="412214" y="424395"/>
            <a:chExt cx="10994776" cy="866608"/>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333429" y="596088"/>
              <a:ext cx="10073561"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判断下列程序结果</a:t>
              </a:r>
              <a:endPar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8" name="文本框 7"/>
          <p:cNvSpPr txBox="1"/>
          <p:nvPr/>
        </p:nvSpPr>
        <p:spPr>
          <a:xfrm>
            <a:off x="1309268" y="1891386"/>
            <a:ext cx="5943600" cy="2677656"/>
          </a:xfrm>
          <a:prstGeom prst="rect">
            <a:avLst/>
          </a:prstGeom>
          <a:noFill/>
        </p:spPr>
        <p:txBody>
          <a:bodyPr wrap="square" rtlCol="0">
            <a:spAutoFit/>
          </a:bodyPr>
          <a:lstStyle/>
          <a:p>
            <a:r>
              <a:rPr lang="en-US" altLang="zh-CN" sz="2400" b="1" dirty="0"/>
              <a:t>#include&lt;stdio.h&gt;</a:t>
            </a:r>
            <a:endParaRPr lang="en-US" altLang="zh-CN" sz="2400" b="1" dirty="0"/>
          </a:p>
          <a:p>
            <a:r>
              <a:rPr lang="en-US" altLang="zh-CN" sz="2400" b="1" dirty="0"/>
              <a:t>int main()</a:t>
            </a:r>
            <a:endParaRPr lang="en-US" altLang="zh-CN" sz="2400" b="1" dirty="0"/>
          </a:p>
          <a:p>
            <a:r>
              <a:rPr lang="en-US" altLang="zh-CN" sz="2400" b="1" dirty="0"/>
              <a:t>{	int x=10,y=10;</a:t>
            </a:r>
            <a:endParaRPr lang="en-US" altLang="zh-CN" sz="2400" b="1" dirty="0"/>
          </a:p>
          <a:p>
            <a:r>
              <a:rPr lang="en-US" altLang="zh-CN" sz="2400" b="1" dirty="0"/>
              <a:t>	</a:t>
            </a:r>
            <a:r>
              <a:rPr lang="en-US" altLang="zh-CN" sz="2400" b="1" dirty="0" err="1"/>
              <a:t>printf</a:t>
            </a:r>
            <a:r>
              <a:rPr lang="en-US" altLang="zh-CN" sz="2400" b="1" dirty="0"/>
              <a:t>("%d %d\</a:t>
            </a:r>
            <a:r>
              <a:rPr lang="en-US" altLang="zh-CN" sz="2400" b="1" dirty="0" err="1"/>
              <a:t>n",x</a:t>
            </a:r>
            <a:r>
              <a:rPr lang="en-US" altLang="zh-CN" sz="2400" b="1" dirty="0"/>
              <a:t>--,++y);</a:t>
            </a:r>
            <a:endParaRPr lang="en-US" altLang="zh-CN" sz="2400" b="1" dirty="0"/>
          </a:p>
          <a:p>
            <a:r>
              <a:rPr lang="en-US" altLang="zh-CN" sz="2400" b="1" dirty="0"/>
              <a:t>	</a:t>
            </a:r>
            <a:r>
              <a:rPr lang="en-US" altLang="zh-CN" sz="2400" b="1" dirty="0" err="1"/>
              <a:t>printf</a:t>
            </a:r>
            <a:r>
              <a:rPr lang="en-US" altLang="zh-CN" sz="2400" b="1" dirty="0"/>
              <a:t>("%d %d\n",</a:t>
            </a:r>
            <a:r>
              <a:rPr lang="en-US" altLang="zh-CN" sz="2400" b="1" dirty="0" err="1"/>
              <a:t>x,y</a:t>
            </a:r>
            <a:r>
              <a:rPr lang="en-US" altLang="zh-CN" sz="2400" b="1" dirty="0"/>
              <a:t>);</a:t>
            </a:r>
            <a:endParaRPr lang="en-US" altLang="zh-CN" sz="2400" b="1" dirty="0"/>
          </a:p>
          <a:p>
            <a:r>
              <a:rPr lang="en-US" altLang="zh-CN" sz="2400" b="1" dirty="0"/>
              <a:t>	return 0;</a:t>
            </a:r>
            <a:endParaRPr lang="en-US" altLang="zh-CN" sz="2400" b="1" dirty="0"/>
          </a:p>
          <a:p>
            <a:r>
              <a:rPr lang="en-US" altLang="zh-CN" sz="2400" b="1" dirty="0"/>
              <a:t>}</a:t>
            </a:r>
            <a:endParaRPr lang="en-US" altLang="zh-CN" sz="2400" b="1" dirty="0"/>
          </a:p>
        </p:txBody>
      </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知识点：自增自减运算符</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pic>
        <p:nvPicPr>
          <p:cNvPr id="9" name="图片 8"/>
          <p:cNvPicPr>
            <a:picLocks noChangeAspect="1"/>
          </p:cNvPicPr>
          <p:nvPr/>
        </p:nvPicPr>
        <p:blipFill>
          <a:blip r:embed="rId1"/>
          <a:stretch>
            <a:fillRect/>
          </a:stretch>
        </p:blipFill>
        <p:spPr>
          <a:xfrm>
            <a:off x="1450945" y="4852700"/>
            <a:ext cx="2758679" cy="853514"/>
          </a:xfrm>
          <a:prstGeom prst="rect">
            <a:avLst/>
          </a:prstGeom>
        </p:spPr>
      </p:pic>
      <p:sp>
        <p:nvSpPr>
          <p:cNvPr id="10" name="文本框 9"/>
          <p:cNvSpPr txBox="1"/>
          <p:nvPr/>
        </p:nvSpPr>
        <p:spPr>
          <a:xfrm>
            <a:off x="6217711" y="1912212"/>
            <a:ext cx="5744134" cy="2523768"/>
          </a:xfrm>
          <a:prstGeom prst="rect">
            <a:avLst/>
          </a:prstGeom>
          <a:noFill/>
        </p:spPr>
        <p:txBody>
          <a:bodyPr wrap="square" rtlCol="0">
            <a:spAutoFit/>
          </a:bodyPr>
          <a:lstStyle/>
          <a:p>
            <a:pPr marL="0" marR="0" algn="just">
              <a:spcBef>
                <a:spcPts val="0"/>
              </a:spcBef>
              <a:spcAft>
                <a:spcPts val="0"/>
              </a:spcAft>
            </a:pPr>
            <a:r>
              <a:rPr lang="zh-CN" altLang="en-US" sz="2800" b="1" dirty="0">
                <a:solidFill>
                  <a:srgbClr val="FF0000"/>
                </a:solidFill>
                <a:latin typeface="微软雅黑" panose="020B0503020204020204" pitchFamily="34" charset="-122"/>
                <a:ea typeface="微软雅黑" panose="020B0503020204020204" pitchFamily="34" charset="-122"/>
              </a:rPr>
              <a:t>小结：</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0" marR="0" algn="just">
              <a:spcBef>
                <a:spcPts val="0"/>
              </a:spcBef>
              <a:spcAft>
                <a:spcPts val="0"/>
              </a:spcAft>
            </a:pPr>
            <a:r>
              <a:rPr lang="en-US" altLang="zh-CN" sz="2800" b="1" dirty="0">
                <a:solidFill>
                  <a:srgbClr val="FF0000"/>
                </a:solidFill>
                <a:latin typeface="微软雅黑" panose="020B0503020204020204" pitchFamily="34" charset="-122"/>
                <a:ea typeface="微软雅黑" panose="020B0503020204020204" pitchFamily="34" charset="-122"/>
              </a:rPr>
              <a:t>++</a:t>
            </a:r>
            <a:r>
              <a:rPr lang="en-US" altLang="zh-CN" sz="2800" b="1" dirty="0" err="1">
                <a:solidFill>
                  <a:srgbClr val="FF0000"/>
                </a:solidFill>
                <a:latin typeface="微软雅黑" panose="020B0503020204020204" pitchFamily="34" charset="-122"/>
                <a:ea typeface="微软雅黑" panose="020B0503020204020204" pitchFamily="34" charset="-122"/>
              </a:rPr>
              <a:t>i</a:t>
            </a: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a:t>
            </a:r>
            <a:r>
              <a:rPr lang="en-US" altLang="zh-CN" sz="2800" b="1" dirty="0" err="1">
                <a:solidFill>
                  <a:srgbClr val="FF0000"/>
                </a:solidFill>
                <a:latin typeface="微软雅黑" panose="020B0503020204020204" pitchFamily="34" charset="-122"/>
                <a:ea typeface="微软雅黑" panose="020B0503020204020204" pitchFamily="34" charset="-122"/>
              </a:rPr>
              <a:t>i</a:t>
            </a:r>
            <a:r>
              <a:rPr lang="en-US" altLang="zh-CN" sz="2800" b="1" dirty="0">
                <a:solidFill>
                  <a:srgbClr val="FF0000"/>
                </a:solidFill>
                <a:latin typeface="微软雅黑" panose="020B0503020204020204" pitchFamily="34" charset="-122"/>
                <a:ea typeface="微软雅黑" panose="020B0503020204020204" pitchFamily="34" charset="-122"/>
              </a:rPr>
              <a:t>	</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0" marR="0" algn="just">
              <a:spcBef>
                <a:spcPts val="0"/>
              </a:spcBef>
              <a:spcAft>
                <a:spcPts val="0"/>
              </a:spcAft>
            </a:pPr>
            <a:r>
              <a:rPr lang="zh-CN" altLang="en-US" sz="2800" b="1" dirty="0">
                <a:solidFill>
                  <a:srgbClr val="FF0000"/>
                </a:solidFill>
                <a:latin typeface="微软雅黑" panose="020B0503020204020204" pitchFamily="34" charset="-122"/>
                <a:ea typeface="微软雅黑" panose="020B0503020204020204" pitchFamily="34" charset="-122"/>
              </a:rPr>
              <a:t>在使用ｉ之前，先使ｉ的值加</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减</a:t>
            </a:r>
            <a:r>
              <a:rPr lang="en-US" altLang="zh-CN" sz="2800" b="1" dirty="0">
                <a:solidFill>
                  <a:srgbClr val="FF0000"/>
                </a:solidFill>
                <a:latin typeface="微软雅黑" panose="020B0503020204020204" pitchFamily="34" charset="-122"/>
                <a:ea typeface="微软雅黑" panose="020B0503020204020204" pitchFamily="34" charset="-122"/>
              </a:rPr>
              <a:t>1</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0" marR="0" algn="just">
              <a:spcBef>
                <a:spcPts val="0"/>
              </a:spcBef>
              <a:spcAft>
                <a:spcPts val="0"/>
              </a:spcAft>
            </a:pPr>
            <a:r>
              <a:rPr lang="en-US" altLang="zh-CN" sz="2800" b="1" dirty="0" err="1">
                <a:solidFill>
                  <a:srgbClr val="FF0000"/>
                </a:solidFill>
                <a:latin typeface="微软雅黑" panose="020B0503020204020204" pitchFamily="34" charset="-122"/>
                <a:ea typeface="微软雅黑" panose="020B0503020204020204" pitchFamily="34" charset="-122"/>
              </a:rPr>
              <a:t>i</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err="1">
                <a:solidFill>
                  <a:srgbClr val="FF0000"/>
                </a:solidFill>
                <a:latin typeface="微软雅黑" panose="020B0503020204020204" pitchFamily="34" charset="-122"/>
                <a:ea typeface="微软雅黑" panose="020B0503020204020204" pitchFamily="34" charset="-122"/>
              </a:rPr>
              <a:t>i</a:t>
            </a:r>
            <a:r>
              <a:rPr lang="en-US" altLang="zh-CN" sz="2800" b="1" dirty="0">
                <a:solidFill>
                  <a:srgbClr val="FF0000"/>
                </a:solidFill>
                <a:latin typeface="微软雅黑" panose="020B0503020204020204" pitchFamily="34" charset="-122"/>
                <a:ea typeface="微软雅黑" panose="020B0503020204020204" pitchFamily="34" charset="-122"/>
              </a:rPr>
              <a:t>--		</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0" marR="0" algn="just">
              <a:spcBef>
                <a:spcPts val="0"/>
              </a:spcBef>
              <a:spcAft>
                <a:spcPts val="0"/>
              </a:spcAft>
            </a:pPr>
            <a:r>
              <a:rPr lang="zh-CN" altLang="en-US" sz="2800" b="1" dirty="0">
                <a:solidFill>
                  <a:srgbClr val="FF0000"/>
                </a:solidFill>
                <a:latin typeface="微软雅黑" panose="020B0503020204020204" pitchFamily="34" charset="-122"/>
                <a:ea typeface="微软雅黑" panose="020B0503020204020204" pitchFamily="34" charset="-122"/>
              </a:rPr>
              <a:t>在使用ｉ之后，使ｉ的值加</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减</a:t>
            </a:r>
            <a:r>
              <a:rPr lang="en-US" altLang="zh-CN" sz="2800" b="1" dirty="0">
                <a:solidFill>
                  <a:srgbClr val="FF0000"/>
                </a:solidFill>
                <a:latin typeface="微软雅黑" panose="020B0503020204020204" pitchFamily="34" charset="-122"/>
                <a:ea typeface="微软雅黑" panose="020B0503020204020204" pitchFamily="34" charset="-122"/>
              </a:rPr>
              <a:t>1</a:t>
            </a:r>
            <a:endParaRPr lang="en-US" altLang="zh-CN" sz="2800" b="1" dirty="0">
              <a:solidFill>
                <a:srgbClr val="FF0000"/>
              </a:solidFill>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2423" y="654097"/>
            <a:ext cx="10994776" cy="1151918"/>
            <a:chOff x="412214" y="298405"/>
            <a:chExt cx="10994776" cy="1151918"/>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p:cNvSpPr txBox="1"/>
                <p:nvPr/>
              </p:nvSpPr>
              <p:spPr>
                <a:xfrm>
                  <a:off x="1333429" y="298405"/>
                  <a:ext cx="10073561" cy="1151918"/>
                </a:xfrm>
                <a:prstGeom prst="rect">
                  <a:avLst/>
                </a:prstGeom>
                <a:noFill/>
              </p:spPr>
              <p:txBody>
                <a:bodyPr wrap="square" rtlCol="0">
                  <a:spAutoFit/>
                  <a:scene3d>
                    <a:camera prst="orthographicFront"/>
                    <a:lightRig rig="threePt" dir="t"/>
                  </a:scene3d>
                  <a:sp3d contourW="12700"/>
                </a:bodyPr>
                <a:lstStyle/>
                <a:p>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编程：将华氏度转化为摄氏度（转换公式：</a:t>
                  </a:r>
                  <a14:m>
                    <m:oMath xmlns:m="http://schemas.openxmlformats.org/officeDocument/2006/math">
                      <m:r>
                        <m:rPr>
                          <m:sty m:val="p"/>
                        </m:rPr>
                        <a:rPr lang="en-US" altLang="zh-CN" sz="2800" b="1" spc="300">
                          <a:solidFill>
                            <a:srgbClr val="000000">
                              <a:lumMod val="75000"/>
                              <a:lumOff val="25000"/>
                            </a:srgbClr>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Arial" panose="020B0604020202020204" pitchFamily="34" charset="0"/>
                        </a:rPr>
                        <m:t>c</m:t>
                      </m:r>
                      <m:r>
                        <a:rPr lang="en-US" altLang="zh-CN" sz="2800" b="1" spc="300">
                          <a:solidFill>
                            <a:srgbClr val="000000">
                              <a:lumMod val="75000"/>
                              <a:lumOff val="25000"/>
                            </a:srgbClr>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Arial" panose="020B0604020202020204" pitchFamily="34" charset="0"/>
                        </a:rPr>
                        <m:t>=</m:t>
                      </m:r>
                      <m:f>
                        <m:fPr>
                          <m:ctrlPr>
                            <a:rPr lang="zh-CN" altLang="zh-CN" sz="2800" b="1" i="1" spc="300">
                              <a:solidFill>
                                <a:srgbClr val="000000">
                                  <a:lumMod val="75000"/>
                                  <a:lumOff val="25000"/>
                                </a:srgbClr>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Arial" panose="020B0604020202020204" pitchFamily="34" charset="0"/>
                            </a:rPr>
                          </m:ctrlPr>
                        </m:fPr>
                        <m:num>
                          <m:r>
                            <a:rPr lang="en-US" altLang="zh-CN" sz="2800" b="1" spc="300">
                              <a:solidFill>
                                <a:srgbClr val="000000">
                                  <a:lumMod val="75000"/>
                                  <a:lumOff val="25000"/>
                                </a:srgbClr>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Arial" panose="020B0604020202020204" pitchFamily="34" charset="0"/>
                            </a:rPr>
                            <m:t>5</m:t>
                          </m:r>
                        </m:num>
                        <m:den>
                          <m:r>
                            <a:rPr lang="en-US" altLang="zh-CN" sz="2800" b="1" spc="300">
                              <a:solidFill>
                                <a:srgbClr val="000000">
                                  <a:lumMod val="75000"/>
                                  <a:lumOff val="25000"/>
                                </a:srgbClr>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Arial" panose="020B0604020202020204" pitchFamily="34" charset="0"/>
                            </a:rPr>
                            <m:t>9</m:t>
                          </m:r>
                        </m:den>
                      </m:f>
                      <m:d>
                        <m:dPr>
                          <m:ctrlPr>
                            <a:rPr lang="en-US" altLang="zh-CN" sz="2800" b="1" i="1" spc="300">
                              <a:solidFill>
                                <a:srgbClr val="000000">
                                  <a:lumMod val="75000"/>
                                  <a:lumOff val="25000"/>
                                </a:srgbClr>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Arial" panose="020B0604020202020204" pitchFamily="34" charset="0"/>
                            </a:rPr>
                          </m:ctrlPr>
                        </m:dPr>
                        <m:e>
                          <m:r>
                            <a:rPr lang="en-US" altLang="zh-CN" sz="2800" b="1" spc="300">
                              <a:solidFill>
                                <a:srgbClr val="000000">
                                  <a:lumMod val="75000"/>
                                  <a:lumOff val="25000"/>
                                </a:srgbClr>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Arial" panose="020B0604020202020204" pitchFamily="34" charset="0"/>
                            </a:rPr>
                            <m:t>𝑓</m:t>
                          </m:r>
                          <m:r>
                            <a:rPr lang="en-US" altLang="zh-CN" sz="2800" b="1" spc="300">
                              <a:solidFill>
                                <a:srgbClr val="000000">
                                  <a:lumMod val="75000"/>
                                  <a:lumOff val="25000"/>
                                </a:srgbClr>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Arial" panose="020B0604020202020204" pitchFamily="34" charset="0"/>
                            </a:rPr>
                            <m:t>−</m:t>
                          </m:r>
                          <m:r>
                            <a:rPr lang="en-US" altLang="zh-CN" sz="2800" b="1" spc="300">
                              <a:solidFill>
                                <a:srgbClr val="000000">
                                  <a:lumMod val="75000"/>
                                  <a:lumOff val="25000"/>
                                </a:srgbClr>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Arial" panose="020B0604020202020204" pitchFamily="34" charset="0"/>
                            </a:rPr>
                            <m:t>32</m:t>
                          </m:r>
                        </m:e>
                      </m:d>
                      <m:r>
                        <a:rPr lang="zh-CN" altLang="en-US" sz="2800" b="1" spc="300">
                          <a:solidFill>
                            <a:srgbClr val="000000">
                              <a:lumMod val="75000"/>
                              <a:lumOff val="25000"/>
                            </a:srgbClr>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Arial" panose="020B0604020202020204" pitchFamily="34" charset="0"/>
                        </a:rPr>
                        <m:t>，</m:t>
                      </m:r>
                    </m:oMath>
                  </a14:m>
                  <a:r>
                    <a:rPr lang="en-US" altLang="zh-CN"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 </a:t>
                  </a:r>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其中，</a:t>
                  </a:r>
                  <a:r>
                    <a:rPr lang="en-US" altLang="zh-CN"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f</a:t>
                  </a:r>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代表华氏温度，</a:t>
                  </a:r>
                  <a:r>
                    <a:rPr lang="en-US" altLang="zh-CN"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c</a:t>
                  </a:r>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代表摄氏温度）</a:t>
                  </a:r>
                  <a:endPar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1333429" y="298405"/>
                  <a:ext cx="10073561" cy="1151918"/>
                </a:xfrm>
                <a:prstGeom prst="rect">
                  <a:avLst/>
                </a:prstGeom>
                <a:blipFill rotWithShape="1">
                  <a:blip r:embed="rId1"/>
                </a:blipFill>
              </p:spPr>
              <p:txBody>
                <a:bodyPr/>
                <a:lstStyle/>
                <a:p>
                  <a:r>
                    <a:rPr lang="zh-CN" altLang="en-US">
                      <a:noFill/>
                    </a:rPr>
                    <a:t> </a:t>
                  </a:r>
                </a:p>
              </p:txBody>
            </p:sp>
          </mc:Fallback>
        </mc:AlternateContent>
      </p:gr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知识点：不同类型数据混合运算</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11</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309267" y="1931064"/>
            <a:ext cx="4643663" cy="3416320"/>
          </a:xfrm>
          <a:prstGeom prst="rect">
            <a:avLst/>
          </a:prstGeom>
          <a:noFill/>
        </p:spPr>
        <p:txBody>
          <a:bodyPr wrap="square" rtlCol="0">
            <a:spAutoFit/>
          </a:bodyPr>
          <a:lstStyle/>
          <a:p>
            <a:r>
              <a:rPr lang="en-US" altLang="zh-CN" sz="2400" b="1" dirty="0"/>
              <a:t>#include &lt;</a:t>
            </a:r>
            <a:r>
              <a:rPr lang="en-US" altLang="zh-CN" sz="2400" b="1" dirty="0" err="1"/>
              <a:t>stdio.h</a:t>
            </a:r>
            <a:r>
              <a:rPr lang="en-US" altLang="zh-CN" sz="2400" b="1" dirty="0"/>
              <a:t>&gt;</a:t>
            </a:r>
            <a:endParaRPr lang="en-US" altLang="zh-CN" sz="2400" b="1" dirty="0"/>
          </a:p>
          <a:p>
            <a:r>
              <a:rPr lang="en-US" altLang="zh-CN" sz="2400" b="1" dirty="0"/>
              <a:t>int main()</a:t>
            </a:r>
            <a:endParaRPr lang="en-US" altLang="zh-CN" sz="2400" b="1" dirty="0"/>
          </a:p>
          <a:p>
            <a:r>
              <a:rPr lang="en-US" altLang="zh-CN" sz="2400" b="1" dirty="0"/>
              <a:t>{</a:t>
            </a:r>
            <a:endParaRPr lang="en-US" altLang="zh-CN" sz="2400" b="1" dirty="0"/>
          </a:p>
          <a:p>
            <a:r>
              <a:rPr lang="en-US" altLang="zh-CN" sz="2400" b="1" dirty="0"/>
              <a:t>	float </a:t>
            </a:r>
            <a:r>
              <a:rPr lang="en-US" altLang="zh-CN" sz="2400" b="1" dirty="0" err="1"/>
              <a:t>c,f</a:t>
            </a:r>
            <a:r>
              <a:rPr lang="en-US" altLang="zh-CN" sz="2400" b="1" dirty="0"/>
              <a:t>;</a:t>
            </a:r>
            <a:endParaRPr lang="en-US" altLang="zh-CN" sz="2400" b="1" dirty="0"/>
          </a:p>
          <a:p>
            <a:r>
              <a:rPr lang="en-US" altLang="zh-CN" sz="2400" b="1" dirty="0"/>
              <a:t>	</a:t>
            </a:r>
            <a:r>
              <a:rPr lang="en-US" altLang="zh-CN" sz="2400" b="1" dirty="0" err="1"/>
              <a:t>scanf</a:t>
            </a:r>
            <a:r>
              <a:rPr lang="en-US" altLang="zh-CN" sz="2400" b="1" dirty="0"/>
              <a:t>("%</a:t>
            </a:r>
            <a:r>
              <a:rPr lang="en-US" altLang="zh-CN" sz="2400" b="1" dirty="0" err="1"/>
              <a:t>f",&amp;f</a:t>
            </a:r>
            <a:r>
              <a:rPr lang="en-US" altLang="zh-CN" sz="2400" b="1" dirty="0"/>
              <a:t>);</a:t>
            </a:r>
            <a:endParaRPr lang="en-US" altLang="zh-CN" sz="2400" b="1" dirty="0"/>
          </a:p>
          <a:p>
            <a:r>
              <a:rPr lang="en-US" altLang="zh-CN" sz="2400" b="1" dirty="0"/>
              <a:t>	c=5.0/9*(f-32);</a:t>
            </a:r>
            <a:endParaRPr lang="en-US" altLang="zh-CN" sz="2400" b="1" dirty="0"/>
          </a:p>
          <a:p>
            <a:r>
              <a:rPr lang="en-US" altLang="zh-CN" sz="2400" b="1" dirty="0"/>
              <a:t>	</a:t>
            </a:r>
            <a:r>
              <a:rPr lang="en-US" altLang="zh-CN" sz="2400" b="1" dirty="0" err="1"/>
              <a:t>printf</a:t>
            </a:r>
            <a:r>
              <a:rPr lang="en-US" altLang="zh-CN" sz="2400" b="1" dirty="0"/>
              <a:t>("f=%f\</a:t>
            </a:r>
            <a:r>
              <a:rPr lang="en-US" altLang="zh-CN" sz="2400" b="1" dirty="0" err="1"/>
              <a:t>nc</a:t>
            </a:r>
            <a:r>
              <a:rPr lang="en-US" altLang="zh-CN" sz="2400" b="1" dirty="0"/>
              <a:t>=%f\n",</a:t>
            </a:r>
            <a:r>
              <a:rPr lang="en-US" altLang="zh-CN" sz="2400" b="1" dirty="0" err="1"/>
              <a:t>f,c</a:t>
            </a:r>
            <a:r>
              <a:rPr lang="en-US" altLang="zh-CN" sz="2400" b="1" dirty="0"/>
              <a:t>);	return 0;</a:t>
            </a:r>
            <a:endParaRPr lang="en-US" altLang="zh-CN" sz="2400" b="1" dirty="0"/>
          </a:p>
          <a:p>
            <a:r>
              <a:rPr lang="en-US" altLang="zh-CN" sz="2400" b="1" dirty="0"/>
              <a:t>}</a:t>
            </a:r>
            <a:endParaRPr lang="zh-CN" altLang="en-US" sz="2400" b="1" dirty="0"/>
          </a:p>
        </p:txBody>
      </p:sp>
      <p:sp>
        <p:nvSpPr>
          <p:cNvPr id="3" name="圆角矩形 9"/>
          <p:cNvSpPr/>
          <p:nvPr/>
        </p:nvSpPr>
        <p:spPr>
          <a:xfrm>
            <a:off x="7675613" y="2168069"/>
            <a:ext cx="2704129" cy="1151918"/>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pPr defTabSz="357505">
              <a:lnSpc>
                <a:spcPct val="120000"/>
              </a:lnSpc>
            </a:pPr>
            <a:r>
              <a:rPr lang="zh-CN" altLang="en-US" sz="1600" dirty="0"/>
              <a:t>	</a:t>
            </a:r>
            <a:r>
              <a:rPr lang="en-US" altLang="zh-CN" sz="1600" dirty="0"/>
              <a:t>c=(5.0/9)*(f-32); </a:t>
            </a:r>
            <a:r>
              <a:rPr lang="zh-CN" altLang="en-US" sz="1600" dirty="0"/>
              <a:t>	</a:t>
            </a:r>
            <a:endParaRPr lang="en-US" altLang="zh-CN" sz="1600" dirty="0"/>
          </a:p>
          <a:p>
            <a:pPr defTabSz="357505">
              <a:lnSpc>
                <a:spcPct val="120000"/>
              </a:lnSpc>
            </a:pPr>
            <a:r>
              <a:rPr lang="en-US" altLang="zh-CN" sz="1600" dirty="0"/>
              <a:t>      c=(5/9)*(f-32);</a:t>
            </a:r>
            <a:endParaRPr lang="en-US" altLang="zh-CN" sz="1600" dirty="0"/>
          </a:p>
          <a:p>
            <a:pPr defTabSz="357505">
              <a:lnSpc>
                <a:spcPct val="120000"/>
              </a:lnSpc>
            </a:pPr>
            <a:r>
              <a:rPr lang="zh-CN" altLang="en-US" sz="1600" dirty="0"/>
              <a:t>	</a:t>
            </a:r>
            <a:r>
              <a:rPr lang="en-US" altLang="zh-CN" sz="1600" dirty="0"/>
              <a:t>c=(f-32)*(5/9);</a:t>
            </a:r>
            <a:endParaRPr lang="en-US" altLang="zh-CN" sz="1600" dirty="0"/>
          </a:p>
          <a:p>
            <a:pPr defTabSz="357505">
              <a:lnSpc>
                <a:spcPct val="120000"/>
              </a:lnSpc>
            </a:pPr>
            <a:r>
              <a:rPr lang="en-US" altLang="zh-CN" sz="1600" dirty="0"/>
              <a:t>	</a:t>
            </a:r>
            <a:endParaRPr lang="zh-CN" altLang="en-US" sz="1600" dirty="0">
              <a:solidFill>
                <a:srgbClr val="008000"/>
              </a:solidFill>
            </a:endParaRPr>
          </a:p>
        </p:txBody>
      </p:sp>
      <p:sp>
        <p:nvSpPr>
          <p:cNvPr id="9" name="文本框 8"/>
          <p:cNvSpPr txBox="1"/>
          <p:nvPr/>
        </p:nvSpPr>
        <p:spPr>
          <a:xfrm>
            <a:off x="6834818" y="3960015"/>
            <a:ext cx="4385718" cy="1477328"/>
          </a:xfrm>
          <a:prstGeom prst="rect">
            <a:avLst/>
          </a:prstGeom>
          <a:noFill/>
        </p:spPr>
        <p:txBody>
          <a:bodyPr wrap="square">
            <a:spAutoFit/>
          </a:bodyPr>
          <a:lstStyle/>
          <a:p>
            <a:pPr marL="0" marR="0" algn="just">
              <a:spcBef>
                <a:spcPts val="0"/>
              </a:spcBef>
              <a:spcAft>
                <a:spcPts val="0"/>
              </a:spcAft>
            </a:pP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1.int</a:t>
            </a: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型与</a:t>
            </a: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int</a:t>
            </a: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型运算，结果仍是</a:t>
            </a: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int</a:t>
            </a: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型</a:t>
            </a:r>
            <a:endPar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endParaRPr>
          </a:p>
          <a:p>
            <a:pPr marL="0" marR="0" algn="just">
              <a:spcBef>
                <a:spcPts val="0"/>
              </a:spcBef>
              <a:spcAft>
                <a:spcPts val="0"/>
              </a:spcAft>
            </a:pP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2.</a:t>
            </a: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如果</a:t>
            </a: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int</a:t>
            </a: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型与</a:t>
            </a: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float</a:t>
            </a: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或</a:t>
            </a: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double</a:t>
            </a: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型数据进行运算，先把</a:t>
            </a: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int</a:t>
            </a: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型和</a:t>
            </a: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float</a:t>
            </a: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型数据转换为</a:t>
            </a: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double</a:t>
            </a: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型，然后进行运算，结果是</a:t>
            </a: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double</a:t>
            </a: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rPr>
              <a:t>型。</a:t>
            </a:r>
            <a:endPar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fade">
                                      <p:cBhvr>
                                        <p:cTn id="16" dur="500"/>
                                        <p:tgtEl>
                                          <p:spTgt spid="2">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Effect transition="in" filter="fade">
                                      <p:cBhvr>
                                        <p:cTn id="41" dur="500"/>
                                        <p:tgtEl>
                                          <p:spTgt spid="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6" name="组合 5"/>
          <p:cNvGrpSpPr/>
          <p:nvPr/>
        </p:nvGrpSpPr>
        <p:grpSpPr>
          <a:xfrm>
            <a:off x="1574682" y="1182470"/>
            <a:ext cx="9445742" cy="4096987"/>
            <a:chOff x="958615" y="1064347"/>
            <a:chExt cx="9445742" cy="4096987"/>
          </a:xfrm>
        </p:grpSpPr>
        <p:sp>
          <p:nvSpPr>
            <p:cNvPr id="8" name="箭头: 五边形 7"/>
            <p:cNvSpPr/>
            <p:nvPr/>
          </p:nvSpPr>
          <p:spPr>
            <a:xfrm>
              <a:off x="3733800" y="2686050"/>
              <a:ext cx="6670557" cy="1485900"/>
            </a:xfrm>
            <a:prstGeom prst="homePlate">
              <a:avLst/>
            </a:prstGeom>
            <a:solidFill>
              <a:srgbClr val="CEC9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002060"/>
                  </a:solidFill>
                  <a:latin typeface="华文行楷" panose="02010800040101010101" pitchFamily="2" charset="-122"/>
                  <a:ea typeface="华文行楷" panose="02010800040101010101" pitchFamily="2" charset="-122"/>
                </a:rPr>
                <a:t>选择结构</a:t>
              </a:r>
              <a:endParaRPr lang="zh-CN" altLang="en-US" sz="5400" dirty="0">
                <a:solidFill>
                  <a:srgbClr val="002060"/>
                </a:solidFill>
                <a:latin typeface="华文行楷" panose="02010800040101010101" pitchFamily="2" charset="-122"/>
                <a:ea typeface="华文行楷" panose="02010800040101010101" pitchFamily="2" charset="-122"/>
              </a:endParaRPr>
            </a:p>
          </p:txBody>
        </p:sp>
        <p:sp>
          <p:nvSpPr>
            <p:cNvPr id="11" name="矩形: 圆角 10"/>
            <p:cNvSpPr/>
            <p:nvPr/>
          </p:nvSpPr>
          <p:spPr>
            <a:xfrm rot="18900000">
              <a:off x="1054617" y="2007854"/>
              <a:ext cx="2842292" cy="2842292"/>
            </a:xfrm>
            <a:prstGeom prst="roundRect">
              <a:avLst/>
            </a:prstGeom>
            <a:blipFill dpi="0" rotWithShape="0">
              <a:blip r:embed="rId1"/>
              <a:srcRect/>
              <a:tile tx="0" ty="0" sx="100000" sy="100000" flip="none" algn="l"/>
            </a:blipFill>
            <a:ln>
              <a:no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菱形 11"/>
            <p:cNvSpPr/>
            <p:nvPr/>
          </p:nvSpPr>
          <p:spPr>
            <a:xfrm>
              <a:off x="958615" y="1064347"/>
              <a:ext cx="3948698" cy="4096987"/>
            </a:xfrm>
            <a:prstGeom prst="diamond">
              <a:avLst/>
            </a:prstGeom>
            <a:noFill/>
            <a:effectLst>
              <a:glow rad="88900">
                <a:schemeClr val="accent1"/>
              </a:glow>
              <a:outerShdw blurRad="50800" dist="50800" dir="5400000" algn="ctr" rotWithShape="0">
                <a:srgbClr val="000000"/>
              </a:outerShdw>
              <a:reflection stA="0" endPos="65000" dist="50800" dir="5400000" sy="-100000" algn="bl" rotWithShape="0"/>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p:cNvSpPr/>
          <p:nvPr/>
        </p:nvSpPr>
        <p:spPr>
          <a:xfrm>
            <a:off x="4784940" y="1246519"/>
            <a:ext cx="2900205" cy="66404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4400" dirty="0">
                <a:solidFill>
                  <a:srgbClr val="002060"/>
                </a:solidFill>
                <a:latin typeface="华文行楷" panose="02010800040101010101" pitchFamily="2" charset="-122"/>
                <a:ea typeface="华文行楷" panose="02010800040101010101" pitchFamily="2" charset="-122"/>
              </a:rPr>
              <a:t>第四节</a:t>
            </a:r>
            <a:endParaRPr lang="zh-CN" altLang="en-US" sz="4400" dirty="0">
              <a:solidFill>
                <a:srgbClr val="002060"/>
              </a:solidFill>
              <a:latin typeface="华文行楷" panose="02010800040101010101" pitchFamily="2" charset="-122"/>
              <a:ea typeface="华文行楷" panose="02010800040101010101" pitchFamily="2" charset="-122"/>
            </a:endParaRPr>
          </a:p>
        </p:txBody>
      </p:sp>
      <p:sp>
        <p:nvSpPr>
          <p:cNvPr id="2" name="文本框 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11738" y="555174"/>
            <a:ext cx="11070978" cy="946423"/>
            <a:chOff x="412214" y="424395"/>
            <a:chExt cx="11070978" cy="946423"/>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409631" y="539821"/>
              <a:ext cx="10073561" cy="830997"/>
            </a:xfrm>
            <a:prstGeom prst="rect">
              <a:avLst/>
            </a:prstGeom>
            <a:noFill/>
          </p:spPr>
          <p:txBody>
            <a:bodyPr wrap="square" rtlCol="0">
              <a:spAutoFit/>
              <a:scene3d>
                <a:camera prst="orthographicFront"/>
                <a:lightRig rig="threePt" dir="t"/>
              </a:scene3d>
              <a:sp3d contourW="12700"/>
            </a:bodyPr>
            <a:lstStyle/>
            <a:p>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编程：输入一个字符，对字母进行大小写转换并输出，非字母直接输出</a:t>
              </a:r>
              <a:endPar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知识点：选择结构</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13</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200411" y="1515439"/>
            <a:ext cx="7411745" cy="4524315"/>
          </a:xfrm>
          <a:prstGeom prst="rect">
            <a:avLst/>
          </a:prstGeom>
          <a:noFill/>
        </p:spPr>
        <p:txBody>
          <a:bodyPr wrap="square" rtlCol="0">
            <a:spAutoFit/>
          </a:bodyPr>
          <a:lstStyle/>
          <a:p>
            <a:r>
              <a:rPr lang="en-US" altLang="zh-CN" sz="2400" b="1" dirty="0"/>
              <a:t>#include &lt;</a:t>
            </a:r>
            <a:r>
              <a:rPr lang="en-US" altLang="zh-CN" sz="2400" b="1" dirty="0" err="1"/>
              <a:t>stdio.h</a:t>
            </a:r>
            <a:r>
              <a:rPr lang="en-US" altLang="zh-CN" sz="2400" b="1" dirty="0"/>
              <a:t>&gt;</a:t>
            </a:r>
            <a:endParaRPr lang="en-US" altLang="zh-CN" sz="2400" b="1" dirty="0"/>
          </a:p>
          <a:p>
            <a:r>
              <a:rPr lang="en-US" altLang="zh-CN" sz="2400" b="1" dirty="0"/>
              <a:t>int main()</a:t>
            </a:r>
            <a:endParaRPr lang="en-US" altLang="zh-CN" sz="2400" b="1" dirty="0"/>
          </a:p>
          <a:p>
            <a:r>
              <a:rPr lang="en-US" altLang="zh-CN" sz="2400" b="1" dirty="0"/>
              <a:t>{</a:t>
            </a:r>
            <a:endParaRPr lang="en-US" altLang="zh-CN" sz="2400" b="1" dirty="0"/>
          </a:p>
          <a:p>
            <a:r>
              <a:rPr lang="en-US" altLang="zh-CN" sz="2400" b="1" dirty="0"/>
              <a:t>	char </a:t>
            </a:r>
            <a:r>
              <a:rPr lang="en-US" altLang="zh-CN" sz="2400" b="1" dirty="0" err="1"/>
              <a:t>ch</a:t>
            </a:r>
            <a:r>
              <a:rPr lang="en-US" altLang="zh-CN" sz="2400" b="1" dirty="0"/>
              <a:t>;</a:t>
            </a:r>
            <a:endParaRPr lang="en-US" altLang="zh-CN" sz="2400" b="1" dirty="0"/>
          </a:p>
          <a:p>
            <a:r>
              <a:rPr lang="en-US" altLang="zh-CN" sz="2400" b="1" dirty="0"/>
              <a:t>	</a:t>
            </a:r>
            <a:r>
              <a:rPr lang="en-US" altLang="zh-CN" sz="2400" b="1" dirty="0" err="1"/>
              <a:t>scanf</a:t>
            </a:r>
            <a:r>
              <a:rPr lang="en-US" altLang="zh-CN" sz="2400" b="1" dirty="0"/>
              <a:t>("%c",&amp;</a:t>
            </a:r>
            <a:r>
              <a:rPr lang="en-US" altLang="zh-CN" sz="2400" b="1" dirty="0" err="1"/>
              <a:t>ch</a:t>
            </a:r>
            <a:r>
              <a:rPr lang="en-US" altLang="zh-CN" sz="2400" b="1" dirty="0"/>
              <a:t>);</a:t>
            </a:r>
            <a:endParaRPr lang="en-US" altLang="zh-CN" sz="2400" b="1" dirty="0"/>
          </a:p>
          <a:p>
            <a:r>
              <a:rPr lang="en-US" altLang="zh-CN" sz="2400" b="1" dirty="0"/>
              <a:t>	if(</a:t>
            </a:r>
            <a:r>
              <a:rPr lang="en-US" altLang="zh-CN" sz="2400" b="1" dirty="0" err="1"/>
              <a:t>ch</a:t>
            </a:r>
            <a:r>
              <a:rPr lang="en-US" altLang="zh-CN" sz="2400" b="1" dirty="0"/>
              <a:t>&gt;='a'&amp;&amp;</a:t>
            </a:r>
            <a:r>
              <a:rPr lang="en-US" altLang="zh-CN" sz="2400" b="1" dirty="0" err="1"/>
              <a:t>ch</a:t>
            </a:r>
            <a:r>
              <a:rPr lang="en-US" altLang="zh-CN" sz="2400" b="1" dirty="0"/>
              <a:t>&lt;='z')</a:t>
            </a:r>
            <a:endParaRPr lang="en-US" altLang="zh-CN" sz="2400" b="1" dirty="0"/>
          </a:p>
          <a:p>
            <a:r>
              <a:rPr lang="en-US" altLang="zh-CN" sz="2400" b="1" dirty="0"/>
              <a:t> 		</a:t>
            </a:r>
            <a:r>
              <a:rPr lang="en-US" altLang="zh-CN" sz="2400" b="1" dirty="0" err="1"/>
              <a:t>ch</a:t>
            </a:r>
            <a:r>
              <a:rPr lang="en-US" altLang="zh-CN" sz="2400" b="1" dirty="0"/>
              <a:t>=ch-32;</a:t>
            </a:r>
            <a:endParaRPr lang="en-US" altLang="zh-CN" sz="2400" b="1" dirty="0"/>
          </a:p>
          <a:p>
            <a:r>
              <a:rPr lang="en-US" altLang="zh-CN" sz="2400" b="1" dirty="0"/>
              <a:t>	if(</a:t>
            </a:r>
            <a:r>
              <a:rPr lang="en-US" altLang="zh-CN" sz="2400" b="1" dirty="0" err="1"/>
              <a:t>ch</a:t>
            </a:r>
            <a:r>
              <a:rPr lang="en-US" altLang="zh-CN" sz="2400" b="1" dirty="0"/>
              <a:t>&gt;='A'&amp;&amp;</a:t>
            </a:r>
            <a:r>
              <a:rPr lang="en-US" altLang="zh-CN" sz="2400" b="1" dirty="0" err="1"/>
              <a:t>ch</a:t>
            </a:r>
            <a:r>
              <a:rPr lang="en-US" altLang="zh-CN" sz="2400" b="1" dirty="0"/>
              <a:t>&lt;='Z')</a:t>
            </a:r>
            <a:endParaRPr lang="en-US" altLang="zh-CN" sz="2400" b="1" dirty="0"/>
          </a:p>
          <a:p>
            <a:r>
              <a:rPr lang="en-US" altLang="zh-CN" sz="2400" b="1" dirty="0"/>
              <a:t>		</a:t>
            </a:r>
            <a:r>
              <a:rPr lang="en-US" altLang="zh-CN" sz="2400" b="1" dirty="0" err="1"/>
              <a:t>ch</a:t>
            </a:r>
            <a:r>
              <a:rPr lang="en-US" altLang="zh-CN" sz="2400" b="1" dirty="0"/>
              <a:t>=ch+32;</a:t>
            </a:r>
            <a:endParaRPr lang="en-US" altLang="zh-CN" sz="2400" b="1" dirty="0"/>
          </a:p>
          <a:p>
            <a:r>
              <a:rPr lang="en-US" altLang="zh-CN" sz="2400" b="1" dirty="0"/>
              <a:t>	</a:t>
            </a:r>
            <a:r>
              <a:rPr lang="en-US" altLang="zh-CN" sz="2400" b="1" dirty="0" err="1"/>
              <a:t>printf</a:t>
            </a:r>
            <a:r>
              <a:rPr lang="en-US" altLang="zh-CN" sz="2400" b="1" dirty="0"/>
              <a:t>("%c",</a:t>
            </a:r>
            <a:r>
              <a:rPr lang="en-US" altLang="zh-CN" sz="2400" b="1" dirty="0" err="1"/>
              <a:t>ch</a:t>
            </a:r>
            <a:r>
              <a:rPr lang="en-US" altLang="zh-CN" sz="2400" b="1" dirty="0"/>
              <a:t>);</a:t>
            </a:r>
            <a:endParaRPr lang="en-US" altLang="zh-CN" sz="2400" b="1" dirty="0"/>
          </a:p>
          <a:p>
            <a:r>
              <a:rPr lang="en-US" altLang="zh-CN" sz="2400" b="1" dirty="0"/>
              <a:t>	return 0;</a:t>
            </a:r>
            <a:endParaRPr lang="en-US" altLang="zh-CN" sz="2400" b="1" dirty="0"/>
          </a:p>
          <a:p>
            <a:r>
              <a:rPr lang="en-US" altLang="zh-CN" sz="2400" b="1" dirty="0"/>
              <a:t>}</a:t>
            </a:r>
            <a:endParaRPr lang="en-US" altLang="zh-CN" sz="2400" b="1" dirty="0"/>
          </a:p>
        </p:txBody>
      </p:sp>
      <p:sp>
        <p:nvSpPr>
          <p:cNvPr id="3" name="文本框 2"/>
          <p:cNvSpPr txBox="1"/>
          <p:nvPr/>
        </p:nvSpPr>
        <p:spPr>
          <a:xfrm>
            <a:off x="6587413" y="4839425"/>
            <a:ext cx="4049485" cy="1200329"/>
          </a:xfrm>
          <a:prstGeom prst="rect">
            <a:avLst/>
          </a:prstGeom>
          <a:noFill/>
        </p:spPr>
        <p:txBody>
          <a:bodyPr wrap="square" rtlCol="0">
            <a:spAutoFit/>
          </a:bodyPr>
          <a:lstStyle/>
          <a:p>
            <a:r>
              <a:rPr lang="zh-CN" altLang="en-US" dirty="0">
                <a:solidFill>
                  <a:srgbClr val="FF0000"/>
                </a:solidFill>
              </a:rPr>
              <a:t>注：</a:t>
            </a:r>
            <a:r>
              <a:rPr lang="en-US" altLang="zh-CN" dirty="0">
                <a:solidFill>
                  <a:srgbClr val="FF0000"/>
                </a:solidFill>
              </a:rPr>
              <a:t>1.</a:t>
            </a:r>
            <a:r>
              <a:rPr lang="zh-CN" altLang="en-US" dirty="0">
                <a:solidFill>
                  <a:srgbClr val="FF0000"/>
                </a:solidFill>
              </a:rPr>
              <a:t>对应的小写字母比大写字母的</a:t>
            </a:r>
            <a:r>
              <a:rPr lang="en-US" altLang="zh-CN" dirty="0">
                <a:solidFill>
                  <a:srgbClr val="FF0000"/>
                </a:solidFill>
              </a:rPr>
              <a:t>ASCII</a:t>
            </a:r>
            <a:r>
              <a:rPr lang="zh-CN" altLang="en-US" dirty="0">
                <a:solidFill>
                  <a:srgbClr val="FF0000"/>
                </a:solidFill>
              </a:rPr>
              <a:t>码多</a:t>
            </a:r>
            <a:r>
              <a:rPr lang="en-US" altLang="zh-CN" dirty="0">
                <a:solidFill>
                  <a:srgbClr val="FF0000"/>
                </a:solidFill>
              </a:rPr>
              <a:t>32</a:t>
            </a:r>
            <a:endParaRPr lang="en-US" altLang="zh-CN" dirty="0">
              <a:solidFill>
                <a:srgbClr val="FF0000"/>
              </a:solidFill>
            </a:endParaRPr>
          </a:p>
          <a:p>
            <a:r>
              <a:rPr lang="en-US" altLang="zh-CN" dirty="0">
                <a:solidFill>
                  <a:srgbClr val="FF0000"/>
                </a:solidFill>
              </a:rPr>
              <a:t>2.</a:t>
            </a:r>
            <a:r>
              <a:rPr lang="zh-CN" altLang="en-US" dirty="0">
                <a:solidFill>
                  <a:srgbClr val="FF0000"/>
                </a:solidFill>
              </a:rPr>
              <a:t>不可出现</a:t>
            </a:r>
            <a:r>
              <a:rPr lang="en-US" altLang="zh-CN" dirty="0">
                <a:solidFill>
                  <a:srgbClr val="FF0000"/>
                </a:solidFill>
              </a:rPr>
              <a:t>1&lt;=</a:t>
            </a:r>
            <a:r>
              <a:rPr lang="en-US" altLang="zh-CN" dirty="0" err="1">
                <a:solidFill>
                  <a:srgbClr val="FF0000"/>
                </a:solidFill>
              </a:rPr>
              <a:t>ch</a:t>
            </a:r>
            <a:r>
              <a:rPr lang="en-US" altLang="zh-CN" dirty="0">
                <a:solidFill>
                  <a:srgbClr val="FF0000"/>
                </a:solidFill>
              </a:rPr>
              <a:t>&lt;=5</a:t>
            </a:r>
            <a:r>
              <a:rPr lang="zh-CN" altLang="en-US" dirty="0">
                <a:solidFill>
                  <a:srgbClr val="FF0000"/>
                </a:solidFill>
              </a:rPr>
              <a:t>型的式子，要用逻辑词</a:t>
            </a:r>
            <a:r>
              <a:rPr lang="en-US" altLang="zh-CN" dirty="0">
                <a:solidFill>
                  <a:srgbClr val="FF0000"/>
                </a:solidFill>
              </a:rPr>
              <a:t>&amp;&amp;</a:t>
            </a:r>
            <a:r>
              <a:rPr lang="zh-CN" altLang="en-US" dirty="0">
                <a:solidFill>
                  <a:srgbClr val="FF0000"/>
                </a:solidFill>
              </a:rPr>
              <a:t>表示</a:t>
            </a:r>
            <a:endParaRPr lang="en-US" altLang="zh-CN" dirty="0">
              <a:solidFill>
                <a:srgbClr val="FF0000"/>
              </a:solidFill>
            </a:endParaRPr>
          </a:p>
        </p:txBody>
      </p:sp>
      <p:pic>
        <p:nvPicPr>
          <p:cNvPr id="9" name="图片 8"/>
          <p:cNvPicPr>
            <a:picLocks noChangeAspect="1"/>
          </p:cNvPicPr>
          <p:nvPr/>
        </p:nvPicPr>
        <p:blipFill>
          <a:blip r:embed="rId1"/>
          <a:stretch>
            <a:fillRect/>
          </a:stretch>
        </p:blipFill>
        <p:spPr>
          <a:xfrm>
            <a:off x="6615988" y="2141022"/>
            <a:ext cx="3071126" cy="10364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0" end="10"/>
                                            </p:txEl>
                                          </p:spTgt>
                                        </p:tgtEl>
                                        <p:attrNameLst>
                                          <p:attrName>style.visibility</p:attrName>
                                        </p:attrNameLst>
                                      </p:cBhvr>
                                      <p:to>
                                        <p:strVal val="visible"/>
                                      </p:to>
                                    </p:set>
                                    <p:animEffect transition="in" filter="fade">
                                      <p:cBhvr>
                                        <p:cTn id="16" dur="500"/>
                                        <p:tgtEl>
                                          <p:spTgt spid="2">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animEffect transition="in" filter="fade">
                                      <p:cBhvr>
                                        <p:cTn id="19" dur="500"/>
                                        <p:tgtEl>
                                          <p:spTgt spid="2">
                                            <p:txEl>
                                              <p:pRg st="11" end="1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50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500"/>
                                        <p:tgtEl>
                                          <p:spTgt spid="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fade">
                                      <p:cBhvr>
                                        <p:cTn id="45" dur="500"/>
                                        <p:tgtEl>
                                          <p:spTgt spid="2">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9" end="9"/>
                                            </p:txEl>
                                          </p:spTgt>
                                        </p:tgtEl>
                                        <p:attrNameLst>
                                          <p:attrName>style.visibility</p:attrName>
                                        </p:attrNameLst>
                                      </p:cBhvr>
                                      <p:to>
                                        <p:strVal val="visible"/>
                                      </p:to>
                                    </p:set>
                                    <p:animEffect transition="in" filter="fade">
                                      <p:cBhvr>
                                        <p:cTn id="50" dur="500"/>
                                        <p:tgtEl>
                                          <p:spTgt spid="2">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11738" y="542201"/>
            <a:ext cx="11070978" cy="1261884"/>
            <a:chOff x="412214" y="411422"/>
            <a:chExt cx="11070978" cy="1261884"/>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4.2</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409631" y="411422"/>
              <a:ext cx="10073561" cy="1261884"/>
            </a:xfrm>
            <a:prstGeom prst="rect">
              <a:avLst/>
            </a:prstGeom>
            <a:noFill/>
          </p:spPr>
          <p:txBody>
            <a:bodyPr wrap="square" rtlCol="0">
              <a:spAutoFit/>
              <a:scene3d>
                <a:camera prst="orthographicFront"/>
                <a:lightRig rig="threePt" dir="t"/>
              </a:scene3d>
              <a:sp3d contourW="12700"/>
            </a:bodyPr>
            <a:lstStyle/>
            <a:p>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编程：利用条件运算符的嵌套来完成此题：学习成绩</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&gt;=90</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分的同学用</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表示，</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60-89</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分之间的用</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B</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表示，</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60</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分以下的用</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C</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表示。</a:t>
              </a:r>
              <a:endPar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endPar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知识点：条件运算符的嵌套</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14</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023130" y="1293525"/>
            <a:ext cx="7411745" cy="5262979"/>
          </a:xfrm>
          <a:prstGeom prst="rect">
            <a:avLst/>
          </a:prstGeom>
          <a:noFill/>
        </p:spPr>
        <p:txBody>
          <a:bodyPr wrap="square" rtlCol="0">
            <a:spAutoFit/>
          </a:bodyPr>
          <a:lstStyle/>
          <a:p>
            <a:r>
              <a:rPr lang="en-US" altLang="zh-CN" sz="2400" b="1" dirty="0"/>
              <a:t>#include &lt;</a:t>
            </a:r>
            <a:r>
              <a:rPr lang="en-US" altLang="zh-CN" sz="2400" b="1" dirty="0" err="1"/>
              <a:t>stdio.h</a:t>
            </a:r>
            <a:r>
              <a:rPr lang="en-US" altLang="zh-CN" sz="2400" b="1" dirty="0"/>
              <a:t>&gt;</a:t>
            </a:r>
            <a:endParaRPr lang="en-US" altLang="zh-CN" sz="2400" b="1" dirty="0"/>
          </a:p>
          <a:p>
            <a:r>
              <a:rPr lang="en-US" altLang="zh-CN" sz="2400" b="1" dirty="0"/>
              <a:t>int main()</a:t>
            </a:r>
            <a:endParaRPr lang="en-US" altLang="zh-CN" sz="2400" b="1" dirty="0"/>
          </a:p>
          <a:p>
            <a:r>
              <a:rPr lang="en-US" altLang="zh-CN" sz="2400" b="1" dirty="0"/>
              <a:t>{</a:t>
            </a:r>
            <a:endParaRPr lang="en-US" altLang="zh-CN" sz="2400" b="1" dirty="0"/>
          </a:p>
          <a:p>
            <a:r>
              <a:rPr lang="en-US" altLang="zh-CN" sz="2400" b="1" dirty="0"/>
              <a:t>	int grade;</a:t>
            </a:r>
            <a:endParaRPr lang="en-US" altLang="zh-CN" sz="2400" b="1" dirty="0"/>
          </a:p>
          <a:p>
            <a:r>
              <a:rPr lang="en-US" altLang="zh-CN" sz="2400" b="1" dirty="0"/>
              <a:t>	</a:t>
            </a:r>
            <a:r>
              <a:rPr lang="en-US" altLang="zh-CN" sz="2400" b="1" dirty="0" err="1"/>
              <a:t>scanf</a:t>
            </a:r>
            <a:r>
              <a:rPr lang="en-US" altLang="zh-CN" sz="2400" b="1" dirty="0"/>
              <a:t>("%</a:t>
            </a:r>
            <a:r>
              <a:rPr lang="en-US" altLang="zh-CN" sz="2400" b="1" dirty="0" err="1"/>
              <a:t>d",&amp;grade</a:t>
            </a:r>
            <a:r>
              <a:rPr lang="en-US" altLang="zh-CN" sz="2400" b="1" dirty="0"/>
              <a:t>);</a:t>
            </a:r>
            <a:endParaRPr lang="en-US" altLang="zh-CN" sz="2400" b="1" dirty="0"/>
          </a:p>
          <a:p>
            <a:r>
              <a:rPr lang="en-US" altLang="zh-CN" sz="2400" b="1" dirty="0"/>
              <a:t>	if(grade&gt;=90)</a:t>
            </a:r>
            <a:endParaRPr lang="en-US" altLang="zh-CN" sz="2400" b="1" dirty="0"/>
          </a:p>
          <a:p>
            <a:r>
              <a:rPr lang="en-US" altLang="zh-CN" sz="2400" b="1" dirty="0"/>
              <a:t>    	</a:t>
            </a:r>
            <a:r>
              <a:rPr lang="en-US" altLang="zh-CN" sz="2400" b="1" dirty="0" err="1"/>
              <a:t>printf</a:t>
            </a:r>
            <a:r>
              <a:rPr lang="en-US" altLang="zh-CN" sz="2400" b="1" dirty="0"/>
              <a:t>("</a:t>
            </a:r>
            <a:r>
              <a:rPr lang="zh-CN" altLang="en-US" sz="2400" b="1" dirty="0"/>
              <a:t>等级为</a:t>
            </a:r>
            <a:r>
              <a:rPr lang="en-US" altLang="zh-CN" sz="2400" b="1" dirty="0"/>
              <a:t>A</a:t>
            </a:r>
            <a:r>
              <a:rPr lang="zh-CN" altLang="en-US" sz="2400" b="1" dirty="0"/>
              <a:t>。</a:t>
            </a:r>
            <a:r>
              <a:rPr lang="en-US" altLang="zh-CN" sz="2400" b="1" dirty="0"/>
              <a:t>\n");</a:t>
            </a:r>
            <a:endParaRPr lang="en-US" altLang="zh-CN" sz="2400" b="1" dirty="0"/>
          </a:p>
          <a:p>
            <a:r>
              <a:rPr lang="en-US" altLang="zh-CN" sz="2400" b="1" dirty="0"/>
              <a:t>	else </a:t>
            </a:r>
            <a:endParaRPr lang="en-US" altLang="zh-CN" sz="2400" b="1" dirty="0"/>
          </a:p>
          <a:p>
            <a:r>
              <a:rPr lang="en-US" altLang="zh-CN" sz="2400" b="1" dirty="0"/>
              <a:t>		if(grade&gt;=60)</a:t>
            </a:r>
            <a:endParaRPr lang="en-US" altLang="zh-CN" sz="2400" b="1" dirty="0"/>
          </a:p>
          <a:p>
            <a:r>
              <a:rPr lang="en-US" altLang="zh-CN" sz="2400" b="1" dirty="0"/>
              <a:t>			</a:t>
            </a:r>
            <a:r>
              <a:rPr lang="en-US" altLang="zh-CN" sz="2400" b="1" dirty="0" err="1"/>
              <a:t>printf</a:t>
            </a:r>
            <a:r>
              <a:rPr lang="en-US" altLang="zh-CN" sz="2400" b="1" dirty="0"/>
              <a:t>("</a:t>
            </a:r>
            <a:r>
              <a:rPr lang="zh-CN" altLang="en-US" sz="2400" b="1" dirty="0"/>
              <a:t>等级为</a:t>
            </a:r>
            <a:r>
              <a:rPr lang="en-US" altLang="zh-CN" sz="2400" b="1" dirty="0"/>
              <a:t>B</a:t>
            </a:r>
            <a:r>
              <a:rPr lang="zh-CN" altLang="en-US" sz="2400" b="1" dirty="0"/>
              <a:t>。</a:t>
            </a:r>
            <a:r>
              <a:rPr lang="en-US" altLang="zh-CN" sz="2400" b="1" dirty="0"/>
              <a:t>\n");</a:t>
            </a:r>
            <a:endParaRPr lang="en-US" altLang="zh-CN" sz="2400" b="1" dirty="0"/>
          </a:p>
          <a:p>
            <a:r>
              <a:rPr lang="en-US" altLang="zh-CN" sz="2400" b="1" dirty="0"/>
              <a:t>		else</a:t>
            </a:r>
            <a:endParaRPr lang="en-US" altLang="zh-CN" sz="2400" b="1" dirty="0"/>
          </a:p>
          <a:p>
            <a:r>
              <a:rPr lang="en-US" altLang="zh-CN" sz="2400" b="1" dirty="0"/>
              <a:t>			</a:t>
            </a:r>
            <a:r>
              <a:rPr lang="en-US" altLang="zh-CN" sz="2400" b="1" dirty="0" err="1"/>
              <a:t>printf</a:t>
            </a:r>
            <a:r>
              <a:rPr lang="en-US" altLang="zh-CN" sz="2400" b="1" dirty="0"/>
              <a:t>("</a:t>
            </a:r>
            <a:r>
              <a:rPr lang="zh-CN" altLang="en-US" sz="2400" b="1" dirty="0"/>
              <a:t>等级为</a:t>
            </a:r>
            <a:r>
              <a:rPr lang="en-US" altLang="zh-CN" sz="2400" b="1" dirty="0"/>
              <a:t>C</a:t>
            </a:r>
            <a:r>
              <a:rPr lang="zh-CN" altLang="en-US" sz="2400" b="1" dirty="0"/>
              <a:t>。</a:t>
            </a:r>
            <a:r>
              <a:rPr lang="en-US" altLang="zh-CN" sz="2400" b="1" dirty="0"/>
              <a:t>\n");</a:t>
            </a:r>
            <a:endParaRPr lang="en-US" altLang="zh-CN" sz="2400" b="1" dirty="0"/>
          </a:p>
          <a:p>
            <a:r>
              <a:rPr lang="en-US" altLang="zh-CN" sz="2400" b="1" dirty="0"/>
              <a:t>	return 0;</a:t>
            </a:r>
            <a:endParaRPr lang="en-US" altLang="zh-CN" sz="2400" b="1" dirty="0"/>
          </a:p>
          <a:p>
            <a:r>
              <a:rPr lang="en-US" altLang="zh-CN" sz="2400" b="1" dirty="0"/>
              <a:t>}</a:t>
            </a:r>
            <a:endParaRPr lang="en-US" altLang="zh-CN" sz="2400" b="1" dirty="0"/>
          </a:p>
        </p:txBody>
      </p:sp>
      <p:sp>
        <p:nvSpPr>
          <p:cNvPr id="8" name="文本框 7"/>
          <p:cNvSpPr txBox="1"/>
          <p:nvPr/>
        </p:nvSpPr>
        <p:spPr>
          <a:xfrm>
            <a:off x="8013608" y="5742419"/>
            <a:ext cx="2705878" cy="646331"/>
          </a:xfrm>
          <a:prstGeom prst="rect">
            <a:avLst/>
          </a:prstGeom>
          <a:noFill/>
        </p:spPr>
        <p:txBody>
          <a:bodyPr wrap="square" rtlCol="0">
            <a:spAutoFit/>
          </a:bodyPr>
          <a:lstStyle/>
          <a:p>
            <a:r>
              <a:rPr lang="zh-CN" altLang="en-US" dirty="0">
                <a:solidFill>
                  <a:srgbClr val="FF0000"/>
                </a:solidFill>
              </a:rPr>
              <a:t>核心算法：</a:t>
            </a:r>
            <a:endParaRPr lang="en-US" altLang="zh-CN" dirty="0">
              <a:solidFill>
                <a:srgbClr val="FF0000"/>
              </a:solidFill>
            </a:endParaRPr>
          </a:p>
          <a:p>
            <a:r>
              <a:rPr lang="zh-CN" altLang="en-US" dirty="0">
                <a:solidFill>
                  <a:srgbClr val="FF0000"/>
                </a:solidFill>
              </a:rPr>
              <a:t>分两步划分分数区间</a:t>
            </a:r>
            <a:endParaRPr lang="zh-CN" altLang="en-US" dirty="0">
              <a:solidFill>
                <a:srgbClr val="FF0000"/>
              </a:solidFill>
            </a:endParaRPr>
          </a:p>
        </p:txBody>
      </p:sp>
      <p:pic>
        <p:nvPicPr>
          <p:cNvPr id="9" name="图片 8"/>
          <p:cNvPicPr>
            <a:picLocks noChangeAspect="1"/>
          </p:cNvPicPr>
          <p:nvPr/>
        </p:nvPicPr>
        <p:blipFill>
          <a:blip r:embed="rId1"/>
          <a:stretch>
            <a:fillRect/>
          </a:stretch>
        </p:blipFill>
        <p:spPr>
          <a:xfrm>
            <a:off x="7488407" y="2450416"/>
            <a:ext cx="3406435" cy="10973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2" end="12"/>
                                            </p:txEl>
                                          </p:spTgt>
                                        </p:tgtEl>
                                        <p:attrNameLst>
                                          <p:attrName>style.visibility</p:attrName>
                                        </p:attrNameLst>
                                      </p:cBhvr>
                                      <p:to>
                                        <p:strVal val="visible"/>
                                      </p:to>
                                    </p:set>
                                    <p:animEffect transition="in" filter="fade">
                                      <p:cBhvr>
                                        <p:cTn id="16" dur="500"/>
                                        <p:tgtEl>
                                          <p:spTgt spid="2">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13" end="13"/>
                                            </p:txEl>
                                          </p:spTgt>
                                        </p:tgtEl>
                                        <p:attrNameLst>
                                          <p:attrName>style.visibility</p:attrName>
                                        </p:attrNameLst>
                                      </p:cBhvr>
                                      <p:to>
                                        <p:strVal val="visible"/>
                                      </p:to>
                                    </p:set>
                                    <p:animEffect transition="in" filter="fade">
                                      <p:cBhvr>
                                        <p:cTn id="19" dur="500"/>
                                        <p:tgtEl>
                                          <p:spTgt spid="2">
                                            <p:txEl>
                                              <p:pRg st="13" end="1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50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500"/>
                                        <p:tgtEl>
                                          <p:spTgt spid="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
                                            <p:txEl>
                                              <p:pRg st="9" end="9"/>
                                            </p:txEl>
                                          </p:spTgt>
                                        </p:tgtEl>
                                        <p:attrNameLst>
                                          <p:attrName>style.visibility</p:attrName>
                                        </p:attrNameLst>
                                      </p:cBhvr>
                                      <p:to>
                                        <p:strVal val="visible"/>
                                      </p:to>
                                    </p:set>
                                    <p:animEffect transition="in" filter="fade">
                                      <p:cBhvr>
                                        <p:cTn id="50" dur="500"/>
                                        <p:tgtEl>
                                          <p:spTgt spid="2">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animEffect transition="in" filter="fade">
                                      <p:cBhvr>
                                        <p:cTn id="55" dur="500"/>
                                        <p:tgtEl>
                                          <p:spTgt spid="2">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
                                            <p:txEl>
                                              <p:pRg st="11" end="11"/>
                                            </p:txEl>
                                          </p:spTgt>
                                        </p:tgtEl>
                                        <p:attrNameLst>
                                          <p:attrName>style.visibility</p:attrName>
                                        </p:attrNameLst>
                                      </p:cBhvr>
                                      <p:to>
                                        <p:strVal val="visible"/>
                                      </p:to>
                                    </p:set>
                                    <p:animEffect transition="in" filter="fade">
                                      <p:cBhvr>
                                        <p:cTn id="58" dur="500"/>
                                        <p:tgtEl>
                                          <p:spTgt spid="2">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07</a:t>
            </a:r>
            <a:endParaRPr kumimoji="0" lang="zh-CN" altLang="en-US" sz="2400" b="1" i="0" kern="1200" cap="none" spc="300" normalizeH="0" baseline="0"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128278"/>
            <a:ext cx="4878705" cy="706755"/>
            <a:chOff x="472997" y="320031"/>
            <a:chExt cx="4878705"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07</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887" y="320031"/>
              <a:ext cx="4107815"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数据的初步认识</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p:pic>
        <p:nvPicPr>
          <p:cNvPr id="7" name="图片 6"/>
          <p:cNvPicPr>
            <a:picLocks noChangeAspect="1"/>
          </p:cNvPicPr>
          <p:nvPr>
            <p:custDataLst>
              <p:tags r:id="rId1"/>
            </p:custDataLst>
          </p:nvPr>
        </p:nvPicPr>
        <p:blipFill>
          <a:blip r:embed="rId2"/>
          <a:stretch>
            <a:fillRect/>
          </a:stretch>
        </p:blipFill>
        <p:spPr>
          <a:xfrm>
            <a:off x="3056255" y="573405"/>
            <a:ext cx="6262370" cy="6325870"/>
          </a:xfrm>
          <a:prstGeom prst="rect">
            <a:avLst/>
          </a:prstGeom>
        </p:spPr>
      </p:pic>
      <p:sp>
        <p:nvSpPr>
          <p:cNvPr id="8" name="圆角矩形 7"/>
          <p:cNvSpPr/>
          <p:nvPr>
            <p:custDataLst>
              <p:tags r:id="rId3"/>
            </p:custDataLst>
          </p:nvPr>
        </p:nvSpPr>
        <p:spPr>
          <a:xfrm>
            <a:off x="3099435" y="720090"/>
            <a:ext cx="6219190" cy="209423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custDataLst>
              <p:tags r:id="rId4"/>
            </p:custDataLst>
          </p:nvPr>
        </p:nvSpPr>
        <p:spPr>
          <a:xfrm>
            <a:off x="3099435" y="3255010"/>
            <a:ext cx="6083300" cy="50673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custDataLst>
              <p:tags r:id="rId5"/>
            </p:custDataLst>
          </p:nvPr>
        </p:nvSpPr>
        <p:spPr>
          <a:xfrm>
            <a:off x="3099435" y="3997325"/>
            <a:ext cx="6083300" cy="36322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custDataLst>
              <p:tags r:id="rId6"/>
            </p:custDataLst>
          </p:nvPr>
        </p:nvSpPr>
        <p:spPr>
          <a:xfrm>
            <a:off x="3099435" y="4596130"/>
            <a:ext cx="6083300" cy="22726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568960" y="2814320"/>
            <a:ext cx="2279650" cy="1546860"/>
          </a:xfrm>
          <a:prstGeom prst="rect">
            <a:avLst/>
          </a:prstGeom>
          <a:noFill/>
        </p:spPr>
        <p:txBody>
          <a:bodyPr wrap="square" rtlCol="0" anchor="t">
            <a:noAutofit/>
          </a:bodyPr>
          <a:p>
            <a:pPr indent="0"/>
            <a:r>
              <a:rPr lang="zh-CN" altLang="en-US" sz="3600" dirty="0">
                <a:sym typeface="+mn-ea"/>
              </a:rPr>
              <a:t>关键字</a:t>
            </a:r>
            <a:endParaRPr lang="zh-CN" altLang="en-US" sz="3600" dirty="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菱形 11"/>
          <p:cNvSpPr/>
          <p:nvPr/>
        </p:nvSpPr>
        <p:spPr>
          <a:xfrm>
            <a:off x="1574682" y="1182470"/>
            <a:ext cx="3948698" cy="4096987"/>
          </a:xfrm>
          <a:prstGeom prst="diamond">
            <a:avLst/>
          </a:prstGeom>
          <a:noFill/>
          <a:effectLst>
            <a:glow rad="88900">
              <a:schemeClr val="accent1"/>
            </a:glow>
            <a:outerShdw blurRad="50800" dist="50800" dir="5400000" algn="ctr" rotWithShape="0">
              <a:srgbClr val="000000"/>
            </a:outerShdw>
            <a:reflection stA="0" endPos="65000" dist="50800" dir="5400000" sy="-100000" algn="bl" rotWithShape="0"/>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4784940" y="1246519"/>
            <a:ext cx="2900205" cy="66404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4400" dirty="0">
                <a:solidFill>
                  <a:srgbClr val="002060"/>
                </a:solidFill>
                <a:latin typeface="华文行楷" panose="02010800040101010101" pitchFamily="2" charset="-122"/>
                <a:ea typeface="华文行楷" panose="02010800040101010101" pitchFamily="2" charset="-122"/>
              </a:rPr>
              <a:t>第五节</a:t>
            </a:r>
            <a:endParaRPr lang="zh-CN" altLang="en-US" sz="4400" dirty="0">
              <a:solidFill>
                <a:srgbClr val="002060"/>
              </a:solidFill>
              <a:latin typeface="华文行楷" panose="02010800040101010101" pitchFamily="2" charset="-122"/>
              <a:ea typeface="华文行楷" panose="02010800040101010101" pitchFamily="2" charset="-122"/>
            </a:endParaRPr>
          </a:p>
        </p:txBody>
      </p:sp>
      <p:grpSp>
        <p:nvGrpSpPr>
          <p:cNvPr id="2" name="组合 1"/>
          <p:cNvGrpSpPr/>
          <p:nvPr/>
        </p:nvGrpSpPr>
        <p:grpSpPr>
          <a:xfrm>
            <a:off x="1888615" y="1931654"/>
            <a:ext cx="8794936" cy="2842292"/>
            <a:chOff x="1888615" y="1931654"/>
            <a:chExt cx="8794936" cy="2842292"/>
          </a:xfrm>
        </p:grpSpPr>
        <p:sp>
          <p:nvSpPr>
            <p:cNvPr id="3" name="箭头: 五边形 2"/>
            <p:cNvSpPr/>
            <p:nvPr/>
          </p:nvSpPr>
          <p:spPr>
            <a:xfrm>
              <a:off x="4626092" y="2609850"/>
              <a:ext cx="6057459" cy="1485900"/>
            </a:xfrm>
            <a:prstGeom prst="homePlate">
              <a:avLst/>
            </a:prstGeom>
            <a:solidFill>
              <a:srgbClr val="7099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solidFill>
                    <a:srgbClr val="002060"/>
                  </a:solidFill>
                  <a:latin typeface="华文行楷" panose="02010800040101010101" pitchFamily="2" charset="-122"/>
                  <a:ea typeface="华文行楷" panose="02010800040101010101" pitchFamily="2" charset="-122"/>
                </a:rPr>
                <a:t>循环结构</a:t>
              </a:r>
              <a:endParaRPr lang="zh-CN" altLang="en-US" sz="4800" dirty="0">
                <a:solidFill>
                  <a:srgbClr val="002060"/>
                </a:solidFill>
                <a:latin typeface="华文行楷" panose="02010800040101010101" pitchFamily="2" charset="-122"/>
                <a:ea typeface="华文行楷" panose="02010800040101010101" pitchFamily="2" charset="-122"/>
              </a:endParaRPr>
            </a:p>
          </p:txBody>
        </p:sp>
        <p:sp>
          <p:nvSpPr>
            <p:cNvPr id="4" name="矩形: 圆角 3"/>
            <p:cNvSpPr/>
            <p:nvPr/>
          </p:nvSpPr>
          <p:spPr>
            <a:xfrm rot="18900000">
              <a:off x="1888615" y="1931654"/>
              <a:ext cx="2842292" cy="2842292"/>
            </a:xfrm>
            <a:prstGeom prst="roundRect">
              <a:avLst/>
            </a:prstGeom>
            <a:blipFill dpi="0" rotWithShape="0">
              <a:blip r:embed="rId1"/>
              <a:srcRect/>
              <a:tile tx="0" ty="0" sx="100000" sy="100000" flip="none" algn="ctr"/>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 name="文本框 6"/>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15</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46423" y="446280"/>
            <a:ext cx="11050972" cy="866608"/>
            <a:chOff x="412214" y="424395"/>
            <a:chExt cx="11050972" cy="866608"/>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5.1</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389625" y="597005"/>
              <a:ext cx="10073561" cy="523220"/>
            </a:xfrm>
            <a:prstGeom prst="rect">
              <a:avLst/>
            </a:prstGeom>
            <a:noFill/>
          </p:spPr>
          <p:txBody>
            <a:bodyPr wrap="square" rtlCol="0">
              <a:spAutoFit/>
              <a:scene3d>
                <a:camera prst="orthographicFront"/>
                <a:lightRig rig="threePt" dir="t"/>
              </a:scene3d>
              <a:sp3d contourW="12700"/>
            </a:bodyPr>
            <a:lstStyle/>
            <a:p>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程序补全：求</a:t>
              </a:r>
              <a:r>
                <a:rPr lang="en-US" altLang="zh-CN"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Fibonacci(</a:t>
              </a:r>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斐波那契</a:t>
              </a:r>
              <a:r>
                <a:rPr lang="en-US" altLang="zh-CN"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数列的前</a:t>
              </a:r>
              <a:r>
                <a:rPr lang="en-US" altLang="zh-CN"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40</a:t>
              </a:r>
              <a:r>
                <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个数。</a:t>
              </a:r>
              <a:endParaRPr lang="zh-CN" altLang="en-US" sz="28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a:t>
            </a:r>
            <a:r>
              <a:rPr lang="en-US" altLang="zh-CN"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循环结构的综合运用</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16</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023130" y="1293525"/>
            <a:ext cx="7411745" cy="5262979"/>
          </a:xfrm>
          <a:prstGeom prst="rect">
            <a:avLst/>
          </a:prstGeom>
          <a:noFill/>
        </p:spPr>
        <p:txBody>
          <a:bodyPr wrap="square" rtlCol="0">
            <a:spAutoFit/>
          </a:bodyPr>
          <a:lstStyle/>
          <a:p>
            <a:r>
              <a:rPr lang="en-US" altLang="zh-CN" sz="2400" b="1" dirty="0"/>
              <a:t>#include &lt;</a:t>
            </a:r>
            <a:r>
              <a:rPr lang="en-US" altLang="zh-CN" sz="2400" b="1" dirty="0" err="1"/>
              <a:t>stdio.h</a:t>
            </a:r>
            <a:r>
              <a:rPr lang="en-US" altLang="zh-CN" sz="2400" b="1" dirty="0"/>
              <a:t>&gt;</a:t>
            </a:r>
            <a:endParaRPr lang="en-US" altLang="zh-CN" sz="2400" b="1" dirty="0"/>
          </a:p>
          <a:p>
            <a:r>
              <a:rPr lang="en-US" altLang="zh-CN" sz="2400" b="1" dirty="0"/>
              <a:t>int main()</a:t>
            </a:r>
            <a:endParaRPr lang="en-US" altLang="zh-CN" sz="2400" b="1" dirty="0"/>
          </a:p>
          <a:p>
            <a:r>
              <a:rPr lang="en-US" altLang="zh-CN" sz="2400" b="1" dirty="0"/>
              <a:t>{</a:t>
            </a:r>
            <a:endParaRPr lang="en-US" altLang="zh-CN" sz="2400" b="1" dirty="0"/>
          </a:p>
          <a:p>
            <a:r>
              <a:rPr lang="en-US" altLang="zh-CN" sz="2400" b="1" dirty="0"/>
              <a:t>	int f1=1,f2=1,f3,i;</a:t>
            </a:r>
            <a:endParaRPr lang="en-US" altLang="zh-CN" sz="2400" b="1" dirty="0"/>
          </a:p>
          <a:p>
            <a:r>
              <a:rPr lang="en-US" altLang="zh-CN" sz="2400" b="1" dirty="0"/>
              <a:t>	</a:t>
            </a:r>
            <a:r>
              <a:rPr lang="en-US" altLang="zh-CN" sz="2400" b="1" dirty="0" err="1"/>
              <a:t>printf</a:t>
            </a:r>
            <a:r>
              <a:rPr lang="en-US" altLang="zh-CN" sz="2400" b="1" dirty="0"/>
              <a:t>("%12d%12d",f1,f2);</a:t>
            </a:r>
            <a:endParaRPr lang="en-US" altLang="zh-CN" sz="2400" b="1" dirty="0"/>
          </a:p>
          <a:p>
            <a:r>
              <a:rPr lang="en-US" altLang="zh-CN" sz="2400" b="1" dirty="0"/>
              <a:t>	for(</a:t>
            </a:r>
            <a:r>
              <a:rPr lang="en-US" altLang="zh-CN" sz="2400" b="1" dirty="0" err="1"/>
              <a:t>i</a:t>
            </a:r>
            <a:r>
              <a:rPr lang="en-US" altLang="zh-CN" sz="2400" b="1" dirty="0"/>
              <a:t>=1;i&lt;=38; </a:t>
            </a:r>
            <a:r>
              <a:rPr lang="en-US" altLang="zh-CN" sz="2400" b="1" dirty="0" err="1"/>
              <a:t>i</a:t>
            </a:r>
            <a:r>
              <a:rPr lang="en-US" altLang="zh-CN" sz="2400" b="1" dirty="0"/>
              <a:t>++)</a:t>
            </a:r>
            <a:endParaRPr lang="en-US" altLang="zh-CN" sz="2400" b="1" dirty="0"/>
          </a:p>
          <a:p>
            <a:r>
              <a:rPr lang="en-US" altLang="zh-CN" sz="2400" b="1" dirty="0"/>
              <a:t>	{</a:t>
            </a:r>
            <a:endParaRPr lang="en-US" altLang="zh-CN" sz="2400" b="1" dirty="0"/>
          </a:p>
          <a:p>
            <a:r>
              <a:rPr lang="en-US" altLang="zh-CN" sz="2400" b="1" dirty="0"/>
              <a:t>		f3=f2+f1;</a:t>
            </a:r>
            <a:endParaRPr lang="en-US" altLang="zh-CN" sz="2400" b="1" dirty="0"/>
          </a:p>
          <a:p>
            <a:r>
              <a:rPr lang="en-US" altLang="zh-CN" sz="2400" b="1" dirty="0"/>
              <a:t>		</a:t>
            </a:r>
            <a:r>
              <a:rPr lang="en-US" altLang="zh-CN" sz="2400" b="1" dirty="0" err="1"/>
              <a:t>printf</a:t>
            </a:r>
            <a:r>
              <a:rPr lang="en-US" altLang="zh-CN" sz="2400" b="1" dirty="0"/>
              <a:t>("%12d",f3); </a:t>
            </a:r>
            <a:endParaRPr lang="en-US" altLang="zh-CN" sz="2400" b="1" dirty="0"/>
          </a:p>
          <a:p>
            <a:r>
              <a:rPr lang="en-US" altLang="zh-CN" sz="2400" b="1" dirty="0"/>
              <a:t>		f1=f2;</a:t>
            </a:r>
            <a:endParaRPr lang="en-US" altLang="zh-CN" sz="2400" b="1" dirty="0"/>
          </a:p>
          <a:p>
            <a:r>
              <a:rPr lang="en-US" altLang="zh-CN" sz="2400" b="1" dirty="0"/>
              <a:t>		f2=f3;</a:t>
            </a:r>
            <a:endParaRPr lang="en-US" altLang="zh-CN" sz="2400" b="1" dirty="0"/>
          </a:p>
          <a:p>
            <a:r>
              <a:rPr lang="en-US" altLang="zh-CN" sz="2400" b="1" dirty="0"/>
              <a:t>	}</a:t>
            </a:r>
            <a:endParaRPr lang="en-US" altLang="zh-CN" sz="2400" b="1" dirty="0"/>
          </a:p>
          <a:p>
            <a:r>
              <a:rPr lang="en-US" altLang="zh-CN" sz="2400" b="1" dirty="0"/>
              <a:t>	return 0;</a:t>
            </a:r>
            <a:endParaRPr lang="en-US" altLang="zh-CN" sz="2400" b="1" dirty="0"/>
          </a:p>
          <a:p>
            <a:r>
              <a:rPr lang="en-US" altLang="zh-CN" sz="2400" b="1" dirty="0"/>
              <a:t>}</a:t>
            </a:r>
            <a:endParaRPr lang="en-US" altLang="zh-CN" sz="2400" b="1" dirty="0"/>
          </a:p>
        </p:txBody>
      </p:sp>
      <p:sp>
        <p:nvSpPr>
          <p:cNvPr id="3" name="文本框 2"/>
          <p:cNvSpPr txBox="1"/>
          <p:nvPr/>
        </p:nvSpPr>
        <p:spPr>
          <a:xfrm>
            <a:off x="7556773" y="5945537"/>
            <a:ext cx="3157085" cy="646331"/>
          </a:xfrm>
          <a:prstGeom prst="rect">
            <a:avLst/>
          </a:prstGeom>
          <a:noFill/>
        </p:spPr>
        <p:txBody>
          <a:bodyPr wrap="square" rtlCol="0">
            <a:spAutoFit/>
          </a:bodyPr>
          <a:lstStyle/>
          <a:p>
            <a:r>
              <a:rPr lang="zh-CN" altLang="en-US" dirty="0">
                <a:solidFill>
                  <a:srgbClr val="FF0000"/>
                </a:solidFill>
              </a:rPr>
              <a:t>核心算法：</a:t>
            </a:r>
            <a:endParaRPr lang="en-US" altLang="zh-CN" dirty="0">
              <a:solidFill>
                <a:srgbClr val="FF0000"/>
              </a:solidFill>
            </a:endParaRPr>
          </a:p>
          <a:p>
            <a:r>
              <a:rPr lang="zh-CN" altLang="en-US" dirty="0">
                <a:solidFill>
                  <a:srgbClr val="FF0000"/>
                </a:solidFill>
              </a:rPr>
              <a:t>递推公式中变量的移动</a:t>
            </a:r>
            <a:endParaRPr lang="zh-CN" altLang="en-US" dirty="0">
              <a:solidFill>
                <a:srgbClr val="FF0000"/>
              </a:solidFill>
            </a:endParaRPr>
          </a:p>
        </p:txBody>
      </p:sp>
      <p:pic>
        <p:nvPicPr>
          <p:cNvPr id="9" name="图片 8"/>
          <p:cNvPicPr>
            <a:picLocks noChangeAspect="1"/>
          </p:cNvPicPr>
          <p:nvPr/>
        </p:nvPicPr>
        <p:blipFill rotWithShape="1">
          <a:blip r:embed="rId1"/>
          <a:srcRect b="50874"/>
          <a:stretch>
            <a:fillRect/>
          </a:stretch>
        </p:blipFill>
        <p:spPr>
          <a:xfrm>
            <a:off x="6096000" y="4441351"/>
            <a:ext cx="5794804" cy="1123124"/>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4661412" y="1371386"/>
                <a:ext cx="6871996" cy="97661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zh-CN" sz="1800" i="1" smtClean="0">
                              <a:solidFill>
                                <a:schemeClr val="accent1"/>
                              </a:solidFill>
                              <a:latin typeface="Cambria Math" panose="02040503050406030204" pitchFamily="18" charset="0"/>
                            </a:rPr>
                          </m:ctrlPr>
                        </m:dPr>
                        <m:e>
                          <m:m>
                            <m:mPr>
                              <m:mcs>
                                <m:mc>
                                  <m:mcPr>
                                    <m:count m:val="1"/>
                                    <m:mcJc m:val="center"/>
                                  </m:mcPr>
                                </m:mc>
                              </m:mcs>
                              <m:ctrlPr>
                                <a:rPr lang="zh-CN" altLang="zh-CN" sz="1800" i="1">
                                  <a:solidFill>
                                    <a:schemeClr val="accent1"/>
                                  </a:solidFill>
                                  <a:latin typeface="Cambria Math" panose="02040503050406030204" pitchFamily="18" charset="0"/>
                                </a:rPr>
                              </m:ctrlPr>
                            </m:mPr>
                            <m:mr>
                              <m:e>
                                <m:sSub>
                                  <m:sSubPr>
                                    <m:ctrlPr>
                                      <a:rPr lang="zh-CN"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𝐹</m:t>
                                    </m:r>
                                  </m:e>
                                  <m:sub>
                                    <m:r>
                                      <a:rPr lang="en-US" altLang="zh-CN" sz="1800" i="1">
                                        <a:solidFill>
                                          <a:schemeClr val="accent1"/>
                                        </a:solidFill>
                                        <a:latin typeface="Cambria Math" panose="02040503050406030204" pitchFamily="18" charset="0"/>
                                      </a:rPr>
                                      <m:t>1</m:t>
                                    </m:r>
                                  </m:sub>
                                </m:sSub>
                                <m:r>
                                  <a:rPr lang="en-US" altLang="zh-CN" sz="1800" i="1">
                                    <a:solidFill>
                                      <a:schemeClr val="accent1"/>
                                    </a:solidFill>
                                    <a:latin typeface="Cambria Math" panose="02040503050406030204" pitchFamily="18" charset="0"/>
                                  </a:rPr>
                                  <m:t>=</m:t>
                                </m:r>
                                <m:r>
                                  <a:rPr lang="en-US" altLang="zh-CN" sz="1800" i="1">
                                    <a:solidFill>
                                      <a:schemeClr val="accent1"/>
                                    </a:solidFill>
                                    <a:latin typeface="Cambria Math" panose="02040503050406030204" pitchFamily="18" charset="0"/>
                                  </a:rPr>
                                  <m:t>1</m:t>
                                </m:r>
                              </m:e>
                            </m:mr>
                            <m:mr>
                              <m:e>
                                <m:sSub>
                                  <m:sSubPr>
                                    <m:ctrlPr>
                                      <a:rPr lang="zh-CN"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𝐹</m:t>
                                    </m:r>
                                  </m:e>
                                  <m:sub>
                                    <m:r>
                                      <a:rPr lang="en-US" altLang="zh-CN" sz="1800" i="1">
                                        <a:solidFill>
                                          <a:schemeClr val="accent1"/>
                                        </a:solidFill>
                                        <a:latin typeface="Cambria Math" panose="02040503050406030204" pitchFamily="18" charset="0"/>
                                      </a:rPr>
                                      <m:t>2</m:t>
                                    </m:r>
                                  </m:sub>
                                </m:sSub>
                                <m:r>
                                  <a:rPr lang="en-US" altLang="zh-CN" sz="1800" i="1">
                                    <a:solidFill>
                                      <a:schemeClr val="accent1"/>
                                    </a:solidFill>
                                    <a:latin typeface="Cambria Math" panose="02040503050406030204" pitchFamily="18" charset="0"/>
                                  </a:rPr>
                                  <m:t>=</m:t>
                                </m:r>
                                <m:r>
                                  <a:rPr lang="en-US" altLang="zh-CN" sz="1800" i="1">
                                    <a:solidFill>
                                      <a:schemeClr val="accent1"/>
                                    </a:solidFill>
                                    <a:latin typeface="Cambria Math" panose="02040503050406030204" pitchFamily="18" charset="0"/>
                                  </a:rPr>
                                  <m:t>1</m:t>
                                </m:r>
                              </m:e>
                            </m:mr>
                            <m:mr>
                              <m:e>
                                <m:sSub>
                                  <m:sSubPr>
                                    <m:ctrlPr>
                                      <a:rPr lang="zh-CN"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𝐹</m:t>
                                    </m:r>
                                  </m:e>
                                  <m:sub>
                                    <m:r>
                                      <a:rPr lang="en-US" altLang="zh-CN" sz="1800" i="1">
                                        <a:solidFill>
                                          <a:schemeClr val="accent1"/>
                                        </a:solidFill>
                                        <a:latin typeface="Cambria Math" panose="02040503050406030204" pitchFamily="18" charset="0"/>
                                      </a:rPr>
                                      <m:t>𝑛</m:t>
                                    </m:r>
                                  </m:sub>
                                </m:sSub>
                                <m:r>
                                  <a:rPr lang="en-US" altLang="zh-CN" sz="1800" i="1">
                                    <a:solidFill>
                                      <a:schemeClr val="accent1"/>
                                    </a:solidFill>
                                    <a:latin typeface="Cambria Math" panose="02040503050406030204" pitchFamily="18" charset="0"/>
                                  </a:rPr>
                                  <m:t>=</m:t>
                                </m:r>
                                <m:sSub>
                                  <m:sSubPr>
                                    <m:ctrlPr>
                                      <a:rPr lang="zh-CN"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𝐹</m:t>
                                    </m:r>
                                  </m:e>
                                  <m:sub>
                                    <m:r>
                                      <a:rPr lang="en-US" altLang="zh-CN" sz="1800" i="1">
                                        <a:solidFill>
                                          <a:schemeClr val="accent1"/>
                                        </a:solidFill>
                                        <a:latin typeface="Cambria Math" panose="02040503050406030204" pitchFamily="18" charset="0"/>
                                      </a:rPr>
                                      <m:t>𝑛</m:t>
                                    </m:r>
                                    <m:r>
                                      <a:rPr lang="en-US" altLang="zh-CN" sz="1800" i="1">
                                        <a:solidFill>
                                          <a:schemeClr val="accent1"/>
                                        </a:solidFill>
                                        <a:latin typeface="Cambria Math" panose="02040503050406030204" pitchFamily="18" charset="0"/>
                                      </a:rPr>
                                      <m:t>−</m:t>
                                    </m:r>
                                    <m:r>
                                      <a:rPr lang="en-US" altLang="zh-CN" sz="1800" i="1">
                                        <a:solidFill>
                                          <a:schemeClr val="accent1"/>
                                        </a:solidFill>
                                        <a:latin typeface="Cambria Math" panose="02040503050406030204" pitchFamily="18" charset="0"/>
                                      </a:rPr>
                                      <m:t>1</m:t>
                                    </m:r>
                                  </m:sub>
                                </m:sSub>
                                <m:r>
                                  <a:rPr lang="en-US" altLang="zh-CN" sz="1800" i="1">
                                    <a:solidFill>
                                      <a:schemeClr val="accent1"/>
                                    </a:solidFill>
                                    <a:latin typeface="Cambria Math" panose="02040503050406030204" pitchFamily="18" charset="0"/>
                                  </a:rPr>
                                  <m:t>+</m:t>
                                </m:r>
                                <m:sSub>
                                  <m:sSubPr>
                                    <m:ctrlPr>
                                      <a:rPr lang="zh-CN"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𝐹</m:t>
                                    </m:r>
                                  </m:e>
                                  <m:sub>
                                    <m:r>
                                      <a:rPr lang="en-US" altLang="zh-CN" sz="1800" i="1">
                                        <a:solidFill>
                                          <a:schemeClr val="accent1"/>
                                        </a:solidFill>
                                        <a:latin typeface="Cambria Math" panose="02040503050406030204" pitchFamily="18" charset="0"/>
                                      </a:rPr>
                                      <m:t>𝑛</m:t>
                                    </m:r>
                                    <m:r>
                                      <a:rPr lang="en-US" altLang="zh-CN" sz="1800" i="1">
                                        <a:solidFill>
                                          <a:schemeClr val="accent1"/>
                                        </a:solidFill>
                                        <a:latin typeface="Cambria Math" panose="02040503050406030204" pitchFamily="18" charset="0"/>
                                      </a:rPr>
                                      <m:t>−</m:t>
                                    </m:r>
                                    <m:r>
                                      <a:rPr lang="en-US" altLang="zh-CN" sz="1800" i="1">
                                        <a:solidFill>
                                          <a:schemeClr val="accent1"/>
                                        </a:solidFill>
                                        <a:latin typeface="Cambria Math" panose="02040503050406030204" pitchFamily="18" charset="0"/>
                                      </a:rPr>
                                      <m:t>2</m:t>
                                    </m:r>
                                  </m:sub>
                                </m:sSub>
                              </m:e>
                            </m:mr>
                          </m:m>
                          <m:r>
                            <a:rPr lang="en-US" altLang="zh-CN" sz="1800" i="1">
                              <a:solidFill>
                                <a:schemeClr val="accent1"/>
                              </a:solidFill>
                              <a:latin typeface="Cambria Math" panose="02040503050406030204" pitchFamily="18" charset="0"/>
                            </a:rPr>
                            <m:t>   </m:t>
                          </m:r>
                          <m:m>
                            <m:mPr>
                              <m:mcs>
                                <m:mc>
                                  <m:mcPr>
                                    <m:count m:val="1"/>
                                    <m:mcJc m:val="center"/>
                                  </m:mcPr>
                                </m:mc>
                              </m:mcs>
                              <m:ctrlPr>
                                <a:rPr lang="zh-CN" altLang="zh-CN" sz="1800" i="1">
                                  <a:solidFill>
                                    <a:schemeClr val="accent1"/>
                                  </a:solidFill>
                                  <a:latin typeface="Cambria Math" panose="02040503050406030204" pitchFamily="18" charset="0"/>
                                </a:rPr>
                              </m:ctrlPr>
                            </m:mPr>
                            <m:mr>
                              <m:e>
                                <m:r>
                                  <a:rPr lang="en-US" altLang="zh-CN" sz="1800" i="1">
                                    <a:solidFill>
                                      <a:schemeClr val="accent1"/>
                                    </a:solidFill>
                                    <a:latin typeface="Cambria Math" panose="02040503050406030204" pitchFamily="18" charset="0"/>
                                  </a:rPr>
                                  <m:t>(</m:t>
                                </m:r>
                                <m:r>
                                  <a:rPr lang="en-US" altLang="zh-CN" sz="1800" i="1">
                                    <a:solidFill>
                                      <a:schemeClr val="accent1"/>
                                    </a:solidFill>
                                    <a:latin typeface="Cambria Math" panose="02040503050406030204" pitchFamily="18" charset="0"/>
                                  </a:rPr>
                                  <m:t>𝑛</m:t>
                                </m:r>
                                <m:r>
                                  <a:rPr lang="en-US" altLang="zh-CN" sz="1800" i="1">
                                    <a:solidFill>
                                      <a:schemeClr val="accent1"/>
                                    </a:solidFill>
                                    <a:latin typeface="Cambria Math" panose="02040503050406030204" pitchFamily="18" charset="0"/>
                                  </a:rPr>
                                  <m:t>=</m:t>
                                </m:r>
                                <m:r>
                                  <a:rPr lang="en-US" altLang="zh-CN" sz="1800" i="1">
                                    <a:solidFill>
                                      <a:schemeClr val="accent1"/>
                                    </a:solidFill>
                                    <a:latin typeface="Cambria Math" panose="02040503050406030204" pitchFamily="18" charset="0"/>
                                  </a:rPr>
                                  <m:t>1</m:t>
                                </m:r>
                                <m:r>
                                  <a:rPr lang="en-US" altLang="zh-CN" sz="1800" i="1">
                                    <a:solidFill>
                                      <a:schemeClr val="accent1"/>
                                    </a:solidFill>
                                    <a:latin typeface="Cambria Math" panose="02040503050406030204" pitchFamily="18" charset="0"/>
                                  </a:rPr>
                                  <m:t>)</m:t>
                                </m:r>
                              </m:e>
                            </m:mr>
                            <m:mr>
                              <m:e>
                                <m:r>
                                  <a:rPr lang="en-US" altLang="zh-CN" sz="1800" i="1">
                                    <a:solidFill>
                                      <a:schemeClr val="accent1"/>
                                    </a:solidFill>
                                    <a:latin typeface="Cambria Math" panose="02040503050406030204" pitchFamily="18" charset="0"/>
                                  </a:rPr>
                                  <m:t>(</m:t>
                                </m:r>
                                <m:r>
                                  <a:rPr lang="en-US" altLang="zh-CN" sz="1800" i="1">
                                    <a:solidFill>
                                      <a:schemeClr val="accent1"/>
                                    </a:solidFill>
                                    <a:latin typeface="Cambria Math" panose="02040503050406030204" pitchFamily="18" charset="0"/>
                                  </a:rPr>
                                  <m:t>𝑛</m:t>
                                </m:r>
                                <m:r>
                                  <a:rPr lang="en-US" altLang="zh-CN" sz="1800" i="1">
                                    <a:solidFill>
                                      <a:schemeClr val="accent1"/>
                                    </a:solidFill>
                                    <a:latin typeface="Cambria Math" panose="02040503050406030204" pitchFamily="18" charset="0"/>
                                  </a:rPr>
                                  <m:t>=</m:t>
                                </m:r>
                                <m:r>
                                  <a:rPr lang="en-US" altLang="zh-CN" sz="1800" i="1">
                                    <a:solidFill>
                                      <a:schemeClr val="accent1"/>
                                    </a:solidFill>
                                    <a:latin typeface="Cambria Math" panose="02040503050406030204" pitchFamily="18" charset="0"/>
                                  </a:rPr>
                                  <m:t>2</m:t>
                                </m:r>
                                <m:r>
                                  <a:rPr lang="en-US" altLang="zh-CN" sz="1800" i="1">
                                    <a:solidFill>
                                      <a:schemeClr val="accent1"/>
                                    </a:solidFill>
                                    <a:latin typeface="Cambria Math" panose="02040503050406030204" pitchFamily="18" charset="0"/>
                                  </a:rPr>
                                  <m:t>)</m:t>
                                </m:r>
                              </m:e>
                            </m:mr>
                            <m:mr>
                              <m:e>
                                <m:r>
                                  <a:rPr lang="en-US" altLang="zh-CN" sz="1800" i="1">
                                    <a:solidFill>
                                      <a:schemeClr val="accent1"/>
                                    </a:solidFill>
                                    <a:latin typeface="Cambria Math" panose="02040503050406030204" pitchFamily="18" charset="0"/>
                                  </a:rPr>
                                  <m:t>(</m:t>
                                </m:r>
                                <m:r>
                                  <a:rPr lang="en-US" altLang="zh-CN" sz="1800" i="1">
                                    <a:solidFill>
                                      <a:schemeClr val="accent1"/>
                                    </a:solidFill>
                                    <a:latin typeface="Cambria Math" panose="02040503050406030204" pitchFamily="18" charset="0"/>
                                  </a:rPr>
                                  <m:t>𝑛</m:t>
                                </m:r>
                                <m:r>
                                  <a:rPr lang="en-US" altLang="zh-CN" sz="1800" i="1">
                                    <a:solidFill>
                                      <a:schemeClr val="accent1"/>
                                    </a:solidFill>
                                    <a:latin typeface="Cambria Math" panose="02040503050406030204" pitchFamily="18" charset="0"/>
                                  </a:rPr>
                                  <m:t>≥</m:t>
                                </m:r>
                                <m:r>
                                  <a:rPr lang="en-US" altLang="zh-CN" sz="1800" i="1">
                                    <a:solidFill>
                                      <a:schemeClr val="accent1"/>
                                    </a:solidFill>
                                    <a:latin typeface="Cambria Math" panose="02040503050406030204" pitchFamily="18" charset="0"/>
                                  </a:rPr>
                                  <m:t>3</m:t>
                                </m:r>
                                <m:r>
                                  <a:rPr lang="en-US" altLang="zh-CN" sz="1800" i="1">
                                    <a:solidFill>
                                      <a:schemeClr val="accent1"/>
                                    </a:solidFill>
                                    <a:latin typeface="Cambria Math" panose="02040503050406030204" pitchFamily="18" charset="0"/>
                                  </a:rPr>
                                  <m:t>)</m:t>
                                </m:r>
                              </m:e>
                            </m:mr>
                          </m:m>
                        </m:e>
                      </m:d>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4661412" y="1371386"/>
                <a:ext cx="6871996" cy="976614"/>
              </a:xfrm>
              <a:prstGeom prst="rect">
                <a:avLst/>
              </a:prstGeom>
              <a:blipFill rotWithShape="1">
                <a:blip r:embed="rId2"/>
                <a:stretch>
                  <a:fillRect l="-7" t="-43" r="8" b="41"/>
                </a:stretch>
              </a:blipFill>
            </p:spPr>
            <p:txBody>
              <a:bodyPr/>
              <a:lstStyle/>
              <a:p>
                <a:r>
                  <a:rPr lang="zh-CN" altLang="en-US">
                    <a:noFill/>
                  </a:rPr>
                  <a:t> </a:t>
                </a:r>
              </a:p>
            </p:txBody>
          </p:sp>
        </mc:Fallback>
      </mc:AlternateContent>
      <p:sp>
        <p:nvSpPr>
          <p:cNvPr id="14" name="文本框 13"/>
          <p:cNvSpPr txBox="1"/>
          <p:nvPr/>
        </p:nvSpPr>
        <p:spPr>
          <a:xfrm>
            <a:off x="6997959" y="2463282"/>
            <a:ext cx="5029200" cy="1477328"/>
          </a:xfrm>
          <a:prstGeom prst="rect">
            <a:avLst/>
          </a:prstGeom>
          <a:noFill/>
        </p:spPr>
        <p:txBody>
          <a:bodyPr wrap="square" rtlCol="0">
            <a:spAutoFit/>
          </a:bodyPr>
          <a:lstStyle/>
          <a:p>
            <a:r>
              <a:rPr lang="en-US" altLang="zh-CN" dirty="0"/>
              <a:t>f3=f2+f1;</a:t>
            </a:r>
            <a:r>
              <a:rPr lang="zh-CN" altLang="en-US" dirty="0"/>
              <a:t>输出</a:t>
            </a:r>
            <a:r>
              <a:rPr lang="en-US" altLang="zh-CN" dirty="0"/>
              <a:t>f3</a:t>
            </a:r>
            <a:endParaRPr lang="en-US" altLang="zh-CN" dirty="0"/>
          </a:p>
          <a:p>
            <a:r>
              <a:rPr lang="en-US" altLang="zh-CN" dirty="0"/>
              <a:t>f4=f3+f2;</a:t>
            </a:r>
            <a:r>
              <a:rPr lang="zh-CN" altLang="en-US" dirty="0"/>
              <a:t>输出</a:t>
            </a:r>
            <a:r>
              <a:rPr lang="en-US" altLang="zh-CN" dirty="0"/>
              <a:t>f4</a:t>
            </a:r>
            <a:endParaRPr lang="en-US" altLang="zh-CN" dirty="0"/>
          </a:p>
          <a:p>
            <a:r>
              <a:rPr lang="en-US" altLang="zh-CN" dirty="0"/>
              <a:t>f5=f4+f3;</a:t>
            </a:r>
            <a:r>
              <a:rPr lang="zh-CN" altLang="en-US" dirty="0"/>
              <a:t>输出</a:t>
            </a:r>
            <a:r>
              <a:rPr lang="en-US" altLang="zh-CN" dirty="0"/>
              <a:t>f5</a:t>
            </a:r>
            <a:endParaRPr lang="en-US" altLang="zh-CN" dirty="0"/>
          </a:p>
          <a:p>
            <a:r>
              <a:rPr lang="en-US" altLang="zh-CN" dirty="0"/>
              <a:t>……</a:t>
            </a:r>
            <a:endParaRPr lang="en-US" altLang="zh-CN" dirty="0"/>
          </a:p>
          <a:p>
            <a:r>
              <a:rPr lang="en-US" altLang="zh-CN" dirty="0"/>
              <a:t>f40=f39+f38;</a:t>
            </a:r>
            <a:r>
              <a:rPr lang="zh-CN" altLang="en-US" dirty="0"/>
              <a:t>输出</a:t>
            </a:r>
            <a:r>
              <a:rPr lang="en-US" altLang="zh-CN" dirty="0"/>
              <a:t>f40</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animEffect transition="in" filter="fade">
                                      <p:cBhvr>
                                        <p:cTn id="25" dur="500"/>
                                        <p:tgtEl>
                                          <p:spTgt spid="1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9" end="9"/>
                                            </p:txEl>
                                          </p:spTgt>
                                        </p:tgtEl>
                                        <p:attrNameLst>
                                          <p:attrName>style.visibility</p:attrName>
                                        </p:attrNameLst>
                                      </p:cBhvr>
                                      <p:to>
                                        <p:strVal val="visible"/>
                                      </p:to>
                                    </p:set>
                                    <p:animEffect transition="in" filter="fade">
                                      <p:cBhvr>
                                        <p:cTn id="30" dur="500"/>
                                        <p:tgtEl>
                                          <p:spTgt spid="2">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18431" y="670280"/>
            <a:ext cx="11050972" cy="866608"/>
            <a:chOff x="412214" y="424395"/>
            <a:chExt cx="11050972" cy="866608"/>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5.2</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389625" y="597005"/>
              <a:ext cx="10073561" cy="461665"/>
            </a:xfrm>
            <a:prstGeom prst="rect">
              <a:avLst/>
            </a:prstGeom>
            <a:noFill/>
          </p:spPr>
          <p:txBody>
            <a:bodyPr wrap="square" rtlCol="0">
              <a:spAutoFit/>
              <a:scene3d>
                <a:camera prst="orthographicFront"/>
                <a:lightRig rig="threePt" dir="t"/>
              </a:scene3d>
              <a:sp3d contourW="12700"/>
            </a:bodyPr>
            <a:lstStyle/>
            <a:p>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编程：求</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2-100</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以内素数的个数（用函数形式）</a:t>
              </a:r>
              <a:endPar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知识点：函数与循环结构的综合运用</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7</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014184" y="1495103"/>
            <a:ext cx="4228285" cy="5262979"/>
          </a:xfrm>
          <a:prstGeom prst="rect">
            <a:avLst/>
          </a:prstGeom>
          <a:noFill/>
        </p:spPr>
        <p:txBody>
          <a:bodyPr wrap="square" rtlCol="0">
            <a:spAutoFit/>
          </a:bodyPr>
          <a:lstStyle/>
          <a:p>
            <a:r>
              <a:rPr lang="pt-BR" altLang="zh-CN" sz="2400" b="1" dirty="0"/>
              <a:t>#include &lt;stdio.h&gt;</a:t>
            </a:r>
            <a:endParaRPr lang="pt-BR" altLang="zh-CN" sz="2400" b="1" dirty="0"/>
          </a:p>
          <a:p>
            <a:r>
              <a:rPr lang="pt-BR" altLang="zh-CN" sz="2400" b="1" dirty="0"/>
              <a:t>int judge(int x);</a:t>
            </a:r>
            <a:endParaRPr lang="pt-BR" altLang="zh-CN" sz="2400" b="1" dirty="0"/>
          </a:p>
          <a:p>
            <a:r>
              <a:rPr lang="pt-BR" altLang="zh-CN" sz="2400" b="1" dirty="0"/>
              <a:t>int main()</a:t>
            </a:r>
            <a:endParaRPr lang="pt-BR" altLang="zh-CN" sz="2400" b="1" dirty="0"/>
          </a:p>
          <a:p>
            <a:r>
              <a:rPr lang="pt-BR" altLang="zh-CN" sz="2400" b="1" dirty="0"/>
              <a:t>{</a:t>
            </a:r>
            <a:endParaRPr lang="pt-BR" altLang="zh-CN" sz="2400" b="1" dirty="0"/>
          </a:p>
          <a:p>
            <a:r>
              <a:rPr lang="pt-BR" altLang="zh-CN" sz="2400" b="1" dirty="0"/>
              <a:t>	int i,n=0;</a:t>
            </a:r>
            <a:endParaRPr lang="pt-BR" altLang="zh-CN" sz="2400" b="1" dirty="0"/>
          </a:p>
          <a:p>
            <a:r>
              <a:rPr lang="pt-BR" altLang="zh-CN" sz="2400" b="1" dirty="0"/>
              <a:t>	for(i=1;i&lt;=100;i++)</a:t>
            </a:r>
            <a:endParaRPr lang="pt-BR" altLang="zh-CN" sz="2400" b="1" dirty="0"/>
          </a:p>
          <a:p>
            <a:r>
              <a:rPr lang="pt-BR" altLang="zh-CN" sz="2400" b="1" dirty="0"/>
              <a:t>	{</a:t>
            </a:r>
            <a:endParaRPr lang="pt-BR" altLang="zh-CN" sz="2400" b="1" dirty="0"/>
          </a:p>
          <a:p>
            <a:r>
              <a:rPr lang="pt-BR" altLang="zh-CN" sz="2400" b="1" dirty="0"/>
              <a:t>		n=n+judge(i);</a:t>
            </a:r>
            <a:endParaRPr lang="pt-BR" altLang="zh-CN" sz="2400" b="1" dirty="0"/>
          </a:p>
          <a:p>
            <a:r>
              <a:rPr lang="pt-BR" altLang="zh-CN" sz="2400" b="1" dirty="0"/>
              <a:t>	}</a:t>
            </a:r>
            <a:endParaRPr lang="pt-BR" altLang="zh-CN" sz="2400" b="1" dirty="0"/>
          </a:p>
          <a:p>
            <a:r>
              <a:rPr lang="pt-BR" altLang="zh-CN" sz="2400" b="1" dirty="0"/>
              <a:t>	printf("%d\n",n);</a:t>
            </a:r>
            <a:endParaRPr lang="pt-BR" altLang="zh-CN" sz="2400" b="1" dirty="0"/>
          </a:p>
          <a:p>
            <a:r>
              <a:rPr lang="pt-BR" altLang="zh-CN" sz="2400" b="1" dirty="0"/>
              <a:t>	return 0;</a:t>
            </a:r>
            <a:endParaRPr lang="pt-BR" altLang="zh-CN" sz="2400" b="1" dirty="0"/>
          </a:p>
          <a:p>
            <a:r>
              <a:rPr lang="pt-BR" altLang="zh-CN" sz="2400" b="1" dirty="0"/>
              <a:t>}</a:t>
            </a:r>
            <a:endParaRPr lang="pt-BR" altLang="zh-CN" sz="2400" b="1" dirty="0"/>
          </a:p>
          <a:p>
            <a:endParaRPr lang="pt-BR" altLang="zh-CN" sz="2400" b="1" dirty="0"/>
          </a:p>
          <a:p>
            <a:endParaRPr lang="en-US" altLang="zh-CN" sz="2400" b="1" dirty="0"/>
          </a:p>
        </p:txBody>
      </p:sp>
      <p:sp>
        <p:nvSpPr>
          <p:cNvPr id="8" name="文本框 7"/>
          <p:cNvSpPr txBox="1"/>
          <p:nvPr/>
        </p:nvSpPr>
        <p:spPr>
          <a:xfrm>
            <a:off x="7929733" y="5691944"/>
            <a:ext cx="2929611" cy="646331"/>
          </a:xfrm>
          <a:prstGeom prst="rect">
            <a:avLst/>
          </a:prstGeom>
          <a:noFill/>
        </p:spPr>
        <p:txBody>
          <a:bodyPr wrap="square" rtlCol="0">
            <a:spAutoFit/>
          </a:bodyPr>
          <a:lstStyle/>
          <a:p>
            <a:r>
              <a:rPr lang="zh-CN" altLang="en-US" dirty="0">
                <a:solidFill>
                  <a:srgbClr val="FF0000"/>
                </a:solidFill>
              </a:rPr>
              <a:t>核心算法：</a:t>
            </a:r>
            <a:endParaRPr lang="en-US" altLang="zh-CN" dirty="0">
              <a:solidFill>
                <a:srgbClr val="FF0000"/>
              </a:solidFill>
            </a:endParaRPr>
          </a:p>
          <a:p>
            <a:r>
              <a:rPr lang="zh-CN" altLang="en-US" dirty="0">
                <a:solidFill>
                  <a:srgbClr val="FF0000"/>
                </a:solidFill>
              </a:rPr>
              <a:t>找出第一个可以被整除的数</a:t>
            </a:r>
            <a:endParaRPr lang="en-US" altLang="zh-CN" dirty="0">
              <a:solidFill>
                <a:srgbClr val="FF0000"/>
              </a:solidFill>
            </a:endParaRPr>
          </a:p>
        </p:txBody>
      </p:sp>
      <p:sp>
        <p:nvSpPr>
          <p:cNvPr id="3" name="文本框 2"/>
          <p:cNvSpPr txBox="1"/>
          <p:nvPr/>
        </p:nvSpPr>
        <p:spPr>
          <a:xfrm>
            <a:off x="6781117" y="1511559"/>
            <a:ext cx="3575863" cy="3323987"/>
          </a:xfrm>
          <a:prstGeom prst="rect">
            <a:avLst/>
          </a:prstGeom>
          <a:noFill/>
        </p:spPr>
        <p:txBody>
          <a:bodyPr wrap="square" rtlCol="0">
            <a:spAutoFit/>
          </a:bodyPr>
          <a:lstStyle/>
          <a:p>
            <a:r>
              <a:rPr lang="pt-BR" altLang="zh-CN" sz="2400" b="1" dirty="0"/>
              <a:t>int judge(int x)</a:t>
            </a:r>
            <a:endParaRPr lang="pt-BR" altLang="zh-CN" sz="2400" b="1" dirty="0"/>
          </a:p>
          <a:p>
            <a:r>
              <a:rPr lang="pt-BR" altLang="zh-CN" sz="2400" b="1" dirty="0"/>
              <a:t>{</a:t>
            </a:r>
            <a:endParaRPr lang="pt-BR" altLang="zh-CN" sz="2400" b="1" dirty="0"/>
          </a:p>
          <a:p>
            <a:r>
              <a:rPr lang="pt-BR" altLang="zh-CN" sz="2400" b="1" dirty="0"/>
              <a:t>	int i,flag=0;</a:t>
            </a:r>
            <a:endParaRPr lang="pt-BR" altLang="zh-CN" sz="2400" b="1" dirty="0"/>
          </a:p>
          <a:p>
            <a:r>
              <a:rPr lang="pt-BR" altLang="zh-CN" sz="2400" b="1" dirty="0"/>
              <a:t>	for(i=2;i&lt;=x;i++)</a:t>
            </a:r>
            <a:endParaRPr lang="pt-BR" altLang="zh-CN" sz="2400" b="1" dirty="0"/>
          </a:p>
          <a:p>
            <a:r>
              <a:rPr lang="pt-BR" altLang="zh-CN" sz="2400" b="1" dirty="0"/>
              <a:t>	if(x%i==0)break;</a:t>
            </a:r>
            <a:endParaRPr lang="pt-BR" altLang="zh-CN" sz="2400" b="1" dirty="0"/>
          </a:p>
          <a:p>
            <a:r>
              <a:rPr lang="pt-BR" altLang="zh-CN" sz="2400" b="1" dirty="0"/>
              <a:t>	if(i==x)flag=1;</a:t>
            </a:r>
            <a:endParaRPr lang="pt-BR" altLang="zh-CN" sz="2400" b="1" dirty="0"/>
          </a:p>
          <a:p>
            <a:r>
              <a:rPr lang="pt-BR" altLang="zh-CN" sz="2400" b="1" dirty="0"/>
              <a:t>	return flag;</a:t>
            </a:r>
            <a:endParaRPr lang="pt-BR" altLang="zh-CN" sz="2400" b="1" dirty="0"/>
          </a:p>
          <a:p>
            <a:r>
              <a:rPr lang="pt-BR" altLang="zh-CN" sz="2400" b="1" dirty="0"/>
              <a:t>}</a:t>
            </a:r>
            <a:endParaRPr lang="pt-BR" altLang="zh-CN" sz="2400" b="1" dirty="0"/>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61737" y="1910566"/>
            <a:ext cx="9068526" cy="2842292"/>
            <a:chOff x="588658" y="1864979"/>
            <a:chExt cx="9068526" cy="2842292"/>
          </a:xfrm>
        </p:grpSpPr>
        <p:sp>
          <p:nvSpPr>
            <p:cNvPr id="5" name="箭头: 五边形 4"/>
            <p:cNvSpPr/>
            <p:nvPr/>
          </p:nvSpPr>
          <p:spPr>
            <a:xfrm>
              <a:off x="3187093" y="2543175"/>
              <a:ext cx="6470091" cy="1485900"/>
            </a:xfrm>
            <a:prstGeom prst="homePlate">
              <a:avLst/>
            </a:prstGeom>
            <a:solidFill>
              <a:srgbClr val="FEE5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rgbClr val="002060"/>
                  </a:solidFill>
                  <a:latin typeface="华文行楷" panose="02010800040101010101" pitchFamily="2" charset="-122"/>
                  <a:ea typeface="华文行楷" panose="02010800040101010101" pitchFamily="2" charset="-122"/>
                </a:rPr>
                <a:t>数组与指针</a:t>
              </a:r>
              <a:endParaRPr lang="zh-CN" altLang="en-US" sz="5400" dirty="0">
                <a:solidFill>
                  <a:srgbClr val="002060"/>
                </a:solidFill>
                <a:latin typeface="华文行楷" panose="02010800040101010101" pitchFamily="2" charset="-122"/>
                <a:ea typeface="华文行楷" panose="02010800040101010101" pitchFamily="2" charset="-122"/>
              </a:endParaRPr>
            </a:p>
          </p:txBody>
        </p:sp>
        <p:sp>
          <p:nvSpPr>
            <p:cNvPr id="6" name="矩形: 圆角 5"/>
            <p:cNvSpPr/>
            <p:nvPr/>
          </p:nvSpPr>
          <p:spPr>
            <a:xfrm rot="18900000">
              <a:off x="588658" y="1864979"/>
              <a:ext cx="2842292" cy="2842292"/>
            </a:xfrm>
            <a:prstGeom prst="roundRect">
              <a:avLst/>
            </a:prstGeom>
            <a:blipFill dpi="0" rotWithShape="0">
              <a:blip r:embed="rId1"/>
              <a:srcRect/>
              <a:tile tx="0" ty="0" sx="100000" sy="100000" flip="none" algn="l"/>
            </a:blipFill>
            <a:ln w="69850">
              <a:solidFill>
                <a:srgbClr val="2674AE"/>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8" name="矩形: 圆角 7"/>
          <p:cNvSpPr/>
          <p:nvPr/>
        </p:nvSpPr>
        <p:spPr>
          <a:xfrm>
            <a:off x="4784940" y="1246519"/>
            <a:ext cx="2900205" cy="66404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4400" dirty="0">
                <a:solidFill>
                  <a:srgbClr val="002060"/>
                </a:solidFill>
                <a:latin typeface="华文行楷" panose="02010800040101010101" pitchFamily="2" charset="-122"/>
                <a:ea typeface="华文行楷" panose="02010800040101010101" pitchFamily="2" charset="-122"/>
              </a:rPr>
              <a:t>第六节</a:t>
            </a:r>
            <a:endParaRPr lang="zh-CN" altLang="en-US" sz="4400" dirty="0">
              <a:solidFill>
                <a:srgbClr val="002060"/>
              </a:solidFill>
              <a:latin typeface="华文行楷" panose="02010800040101010101" pitchFamily="2" charset="-122"/>
              <a:ea typeface="华文行楷" panose="02010800040101010101" pitchFamily="2" charset="-122"/>
            </a:endParaRPr>
          </a:p>
        </p:txBody>
      </p:sp>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18</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99769" y="412278"/>
            <a:ext cx="11050972" cy="1003607"/>
            <a:chOff x="412214" y="424395"/>
            <a:chExt cx="11050972" cy="1003607"/>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6.1</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389625" y="597005"/>
              <a:ext cx="10073561" cy="830997"/>
            </a:xfrm>
            <a:prstGeom prst="rect">
              <a:avLst/>
            </a:prstGeom>
            <a:noFill/>
          </p:spPr>
          <p:txBody>
            <a:bodyPr wrap="square" rtlCol="0">
              <a:spAutoFit/>
              <a:scene3d>
                <a:camera prst="orthographicFront"/>
                <a:lightRig rig="threePt" dir="t"/>
              </a:scene3d>
              <a:sp3d contourW="12700"/>
            </a:bodyPr>
            <a:lstStyle/>
            <a:p>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程序补全：对</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10</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个数组元素依次赋值为</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0,1,2,3,4,5,6,7,8,9</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，要求按逆序输出。</a:t>
              </a:r>
              <a:endPar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知识点：数组的逆序输出</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19</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933312" y="1357490"/>
            <a:ext cx="9376605" cy="5336846"/>
          </a:xfrm>
          <a:prstGeom prst="rect">
            <a:avLst/>
          </a:prstGeom>
          <a:noFill/>
        </p:spPr>
        <p:txBody>
          <a:bodyPr wrap="square" rtlCol="0">
            <a:spAutoFit/>
          </a:bodyPr>
          <a:lstStyle/>
          <a:p>
            <a:pPr>
              <a:lnSpc>
                <a:spcPct val="120000"/>
              </a:lnSpc>
            </a:pPr>
            <a:r>
              <a:rPr lang="en-US" altLang="zh-CN" sz="2400" b="1" dirty="0"/>
              <a:t>#include&lt;stdio.h&gt;</a:t>
            </a:r>
            <a:endParaRPr lang="en-US" altLang="zh-CN" sz="2400" b="1" dirty="0"/>
          </a:p>
          <a:p>
            <a:pPr>
              <a:lnSpc>
                <a:spcPct val="120000"/>
              </a:lnSpc>
            </a:pPr>
            <a:r>
              <a:rPr lang="en-US" altLang="zh-CN" sz="2400" b="1" dirty="0"/>
              <a:t>int main()</a:t>
            </a:r>
            <a:endParaRPr lang="en-US" altLang="zh-CN" sz="2400" b="1" dirty="0"/>
          </a:p>
          <a:p>
            <a:pPr>
              <a:lnSpc>
                <a:spcPct val="120000"/>
              </a:lnSpc>
            </a:pPr>
            <a:r>
              <a:rPr lang="en-US" altLang="zh-CN" sz="2400" b="1" dirty="0"/>
              <a:t>{</a:t>
            </a:r>
            <a:endParaRPr lang="en-US" altLang="zh-CN" sz="2400" b="1" dirty="0"/>
          </a:p>
          <a:p>
            <a:pPr>
              <a:lnSpc>
                <a:spcPct val="120000"/>
              </a:lnSpc>
            </a:pPr>
            <a:r>
              <a:rPr lang="en-US" altLang="zh-CN" sz="2400" b="1" dirty="0"/>
              <a:t>	int </a:t>
            </a:r>
            <a:r>
              <a:rPr lang="en-US" altLang="zh-CN" sz="2400" b="1" dirty="0" err="1"/>
              <a:t>i,a</a:t>
            </a:r>
            <a:r>
              <a:rPr lang="en-US" altLang="zh-CN" sz="2400" b="1" dirty="0"/>
              <a:t>[10];</a:t>
            </a:r>
            <a:endParaRPr lang="en-US" altLang="zh-CN" sz="2400" b="1" dirty="0"/>
          </a:p>
          <a:p>
            <a:pPr>
              <a:lnSpc>
                <a:spcPct val="120000"/>
              </a:lnSpc>
            </a:pPr>
            <a:r>
              <a:rPr lang="en-US" altLang="zh-CN" sz="2400" b="1" dirty="0"/>
              <a:t>	for(</a:t>
            </a:r>
            <a:r>
              <a:rPr lang="en-US" altLang="zh-CN" sz="2400" b="1" dirty="0" err="1"/>
              <a:t>i</a:t>
            </a:r>
            <a:r>
              <a:rPr lang="en-US" altLang="zh-CN" sz="2400" b="1" dirty="0"/>
              <a:t>=0; </a:t>
            </a:r>
            <a:r>
              <a:rPr lang="en-US" altLang="zh-CN" sz="2400" b="1" dirty="0" err="1"/>
              <a:t>i</a:t>
            </a:r>
            <a:r>
              <a:rPr lang="en-US" altLang="zh-CN" sz="2400" b="1" dirty="0"/>
              <a:t>&lt;=9;i++)	</a:t>
            </a:r>
            <a:r>
              <a:rPr lang="zh-CN" altLang="en-US" sz="2400" b="1" dirty="0"/>
              <a:t>		</a:t>
            </a:r>
            <a:endParaRPr lang="en-US" altLang="zh-CN" sz="2400" b="1" dirty="0"/>
          </a:p>
          <a:p>
            <a:pPr>
              <a:lnSpc>
                <a:spcPct val="120000"/>
              </a:lnSpc>
            </a:pPr>
            <a:r>
              <a:rPr lang="en-US" altLang="zh-CN" sz="2400" b="1" dirty="0"/>
              <a:t>		</a:t>
            </a:r>
            <a:r>
              <a:rPr lang="en-US" altLang="zh-CN" sz="2400" b="1" dirty="0">
                <a:solidFill>
                  <a:srgbClr val="FF0000"/>
                </a:solidFill>
              </a:rPr>
              <a:t>a[</a:t>
            </a:r>
            <a:r>
              <a:rPr lang="en-US" altLang="zh-CN" sz="2400" b="1" dirty="0" err="1">
                <a:solidFill>
                  <a:srgbClr val="FF0000"/>
                </a:solidFill>
              </a:rPr>
              <a:t>i</a:t>
            </a:r>
            <a:r>
              <a:rPr lang="en-US" altLang="zh-CN" sz="2400" b="1" dirty="0">
                <a:solidFill>
                  <a:srgbClr val="FF0000"/>
                </a:solidFill>
              </a:rPr>
              <a:t>]=</a:t>
            </a:r>
            <a:r>
              <a:rPr lang="en-US" altLang="zh-CN" sz="2400" b="1" dirty="0" err="1">
                <a:solidFill>
                  <a:srgbClr val="FF0000"/>
                </a:solidFill>
              </a:rPr>
              <a:t>i</a:t>
            </a:r>
            <a:r>
              <a:rPr lang="en-US" altLang="zh-CN" sz="2400" b="1" dirty="0">
                <a:solidFill>
                  <a:srgbClr val="FF0000"/>
                </a:solidFill>
              </a:rPr>
              <a:t>;</a:t>
            </a:r>
            <a:endParaRPr lang="en-US" altLang="zh-CN" sz="2400" b="1" dirty="0">
              <a:solidFill>
                <a:srgbClr val="FF0000"/>
              </a:solidFill>
            </a:endParaRPr>
          </a:p>
          <a:p>
            <a:pPr>
              <a:lnSpc>
                <a:spcPct val="120000"/>
              </a:lnSpc>
            </a:pPr>
            <a:r>
              <a:rPr lang="en-US" altLang="zh-CN" sz="2400" b="1" dirty="0"/>
              <a:t>	</a:t>
            </a:r>
            <a:r>
              <a:rPr lang="en-US" altLang="zh-CN" sz="2400" b="1" dirty="0">
                <a:solidFill>
                  <a:srgbClr val="FF0000"/>
                </a:solidFill>
              </a:rPr>
              <a:t>for(</a:t>
            </a:r>
            <a:r>
              <a:rPr lang="en-US" altLang="zh-CN" sz="2400" b="1" dirty="0" err="1">
                <a:solidFill>
                  <a:srgbClr val="FF0000"/>
                </a:solidFill>
              </a:rPr>
              <a:t>i</a:t>
            </a:r>
            <a:r>
              <a:rPr lang="en-US" altLang="zh-CN" sz="2400" b="1" dirty="0">
                <a:solidFill>
                  <a:srgbClr val="FF0000"/>
                </a:solidFill>
              </a:rPr>
              <a:t>=9;i&gt;=0;i--)	</a:t>
            </a:r>
            <a:r>
              <a:rPr lang="zh-CN" altLang="en-US" sz="2400" b="1" dirty="0">
                <a:solidFill>
                  <a:srgbClr val="FF0000"/>
                </a:solidFill>
              </a:rPr>
              <a:t>		</a:t>
            </a:r>
            <a:endParaRPr lang="en-US" altLang="zh-CN" sz="2400" b="1" dirty="0">
              <a:solidFill>
                <a:srgbClr val="FF0000"/>
              </a:solidFill>
            </a:endParaRPr>
          </a:p>
          <a:p>
            <a:pPr>
              <a:lnSpc>
                <a:spcPct val="120000"/>
              </a:lnSpc>
            </a:pPr>
            <a:r>
              <a:rPr lang="en-US" altLang="zh-CN" sz="2400" b="1" dirty="0">
                <a:solidFill>
                  <a:srgbClr val="FF0000"/>
                </a:solidFill>
              </a:rPr>
              <a:t>		</a:t>
            </a:r>
            <a:r>
              <a:rPr lang="en-US" altLang="zh-CN" sz="2400" b="1" dirty="0" err="1">
                <a:solidFill>
                  <a:srgbClr val="FF0000"/>
                </a:solidFill>
              </a:rPr>
              <a:t>printf</a:t>
            </a:r>
            <a:r>
              <a:rPr lang="en-US" altLang="zh-CN" sz="2400" b="1" dirty="0">
                <a:solidFill>
                  <a:srgbClr val="FF0000"/>
                </a:solidFill>
              </a:rPr>
              <a:t>("%d ",a[</a:t>
            </a:r>
            <a:r>
              <a:rPr lang="en-US" altLang="zh-CN" sz="2400" b="1" dirty="0" err="1">
                <a:solidFill>
                  <a:srgbClr val="FF0000"/>
                </a:solidFill>
              </a:rPr>
              <a:t>i</a:t>
            </a:r>
            <a:r>
              <a:rPr lang="en-US" altLang="zh-CN" sz="2400" b="1" dirty="0">
                <a:solidFill>
                  <a:srgbClr val="FF0000"/>
                </a:solidFill>
              </a:rPr>
              <a:t>]);</a:t>
            </a:r>
            <a:endParaRPr lang="en-US" altLang="zh-CN" sz="2400" b="1" dirty="0">
              <a:solidFill>
                <a:srgbClr val="FF0000"/>
              </a:solidFill>
            </a:endParaRPr>
          </a:p>
          <a:p>
            <a:pPr>
              <a:lnSpc>
                <a:spcPct val="120000"/>
              </a:lnSpc>
            </a:pPr>
            <a:r>
              <a:rPr lang="en-US" altLang="zh-CN" sz="2400" b="1" dirty="0"/>
              <a:t>	</a:t>
            </a:r>
            <a:r>
              <a:rPr lang="en-US" altLang="zh-CN" sz="2400" b="1" dirty="0" err="1"/>
              <a:t>printf</a:t>
            </a:r>
            <a:r>
              <a:rPr lang="en-US" altLang="zh-CN" sz="2400" b="1" dirty="0"/>
              <a:t>("\n");</a:t>
            </a:r>
            <a:endParaRPr lang="en-US" altLang="zh-CN" sz="2400" b="1" dirty="0"/>
          </a:p>
          <a:p>
            <a:pPr>
              <a:lnSpc>
                <a:spcPct val="120000"/>
              </a:lnSpc>
            </a:pPr>
            <a:r>
              <a:rPr lang="en-US" altLang="zh-CN" sz="2400" b="1" dirty="0"/>
              <a:t>	return 0;</a:t>
            </a:r>
            <a:endParaRPr lang="en-US" altLang="zh-CN" sz="2400" b="1" dirty="0"/>
          </a:p>
          <a:p>
            <a:pPr>
              <a:lnSpc>
                <a:spcPct val="120000"/>
              </a:lnSpc>
            </a:pPr>
            <a:r>
              <a:rPr lang="en-US" altLang="zh-CN" sz="2400" b="1" dirty="0"/>
              <a:t>}</a:t>
            </a:r>
            <a:endParaRPr lang="en-US" altLang="zh-CN" sz="2400" b="1" dirty="0"/>
          </a:p>
          <a:p>
            <a:endParaRPr lang="en-US" altLang="zh-CN" sz="2400" b="1" dirty="0"/>
          </a:p>
        </p:txBody>
      </p:sp>
      <p:sp>
        <p:nvSpPr>
          <p:cNvPr id="8" name="文本框 7"/>
          <p:cNvSpPr txBox="1"/>
          <p:nvPr/>
        </p:nvSpPr>
        <p:spPr>
          <a:xfrm>
            <a:off x="8055849" y="5604597"/>
            <a:ext cx="2929611" cy="646331"/>
          </a:xfrm>
          <a:prstGeom prst="rect">
            <a:avLst/>
          </a:prstGeom>
          <a:noFill/>
        </p:spPr>
        <p:txBody>
          <a:bodyPr wrap="square" rtlCol="0">
            <a:spAutoFit/>
          </a:bodyPr>
          <a:lstStyle/>
          <a:p>
            <a:r>
              <a:rPr lang="zh-CN" altLang="en-US" dirty="0">
                <a:solidFill>
                  <a:srgbClr val="FF0000"/>
                </a:solidFill>
              </a:rPr>
              <a:t>核心算法：</a:t>
            </a:r>
            <a:endParaRPr lang="en-US" altLang="zh-CN" dirty="0">
              <a:solidFill>
                <a:srgbClr val="FF0000"/>
              </a:solidFill>
            </a:endParaRPr>
          </a:p>
          <a:p>
            <a:r>
              <a:rPr lang="zh-CN" altLang="en-US" dirty="0">
                <a:solidFill>
                  <a:srgbClr val="FF0000"/>
                </a:solidFill>
              </a:rPr>
              <a:t>下标的巧妙运用</a:t>
            </a:r>
            <a:endParaRPr lang="en-US" altLang="zh-CN" dirty="0">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animEffect transition="in" filter="fade">
                                      <p:cBhvr>
                                        <p:cTn id="15" dur="500"/>
                                        <p:tgtEl>
                                          <p:spTgt spid="2">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68944" y="448636"/>
            <a:ext cx="11050972" cy="866608"/>
            <a:chOff x="412214" y="424395"/>
            <a:chExt cx="11050972" cy="866608"/>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6.2</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389625" y="597005"/>
              <a:ext cx="10073561" cy="461665"/>
            </a:xfrm>
            <a:prstGeom prst="rect">
              <a:avLst/>
            </a:prstGeom>
            <a:noFill/>
          </p:spPr>
          <p:txBody>
            <a:bodyPr wrap="square" rtlCol="0">
              <a:spAutoFit/>
              <a:scene3d>
                <a:camera prst="orthographicFront"/>
                <a:lightRig rig="threePt" dir="t"/>
              </a:scene3d>
              <a:sp3d contourW="12700"/>
            </a:bodyPr>
            <a:lstStyle/>
            <a:p>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程序补全：将字符串</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复制为字符串</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b</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，然后输出字符串</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b</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endPar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知识点：字符串的复制</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155833" y="1066605"/>
            <a:ext cx="8488554" cy="5632311"/>
          </a:xfrm>
          <a:prstGeom prst="rect">
            <a:avLst/>
          </a:prstGeom>
          <a:noFill/>
        </p:spPr>
        <p:txBody>
          <a:bodyPr wrap="square" rtlCol="0">
            <a:spAutoFit/>
          </a:bodyPr>
          <a:lstStyle/>
          <a:p>
            <a:pPr defTabSz="363855">
              <a:lnSpc>
                <a:spcPct val="120000"/>
              </a:lnSpc>
            </a:pPr>
            <a:r>
              <a:rPr lang="en-US" altLang="zh-CN" sz="2000" b="1" dirty="0"/>
              <a:t>#include &lt;</a:t>
            </a:r>
            <a:r>
              <a:rPr lang="en-US" altLang="zh-CN" sz="2000" b="1" dirty="0" err="1"/>
              <a:t>stdio.h</a:t>
            </a:r>
            <a:r>
              <a:rPr lang="en-US" altLang="zh-CN" sz="2000" b="1" dirty="0"/>
              <a:t>&gt;</a:t>
            </a:r>
            <a:endParaRPr lang="en-US" altLang="zh-CN" sz="2000" b="1" dirty="0"/>
          </a:p>
          <a:p>
            <a:pPr defTabSz="363855">
              <a:lnSpc>
                <a:spcPct val="120000"/>
              </a:lnSpc>
            </a:pPr>
            <a:r>
              <a:rPr lang="en-US" altLang="zh-CN" sz="2000" b="1" dirty="0"/>
              <a:t>int main()</a:t>
            </a:r>
            <a:endParaRPr lang="en-US" altLang="zh-CN" sz="2000" b="1" dirty="0"/>
          </a:p>
          <a:p>
            <a:pPr defTabSz="363855">
              <a:lnSpc>
                <a:spcPct val="120000"/>
              </a:lnSpc>
            </a:pPr>
            <a:r>
              <a:rPr lang="en-US" altLang="zh-CN" sz="2000" b="1" dirty="0"/>
              <a:t>{	char a[]="I am a </a:t>
            </a:r>
            <a:r>
              <a:rPr lang="en-US" altLang="zh-CN" sz="2000" b="1" dirty="0" err="1"/>
              <a:t>student.",b</a:t>
            </a:r>
            <a:r>
              <a:rPr lang="en-US" altLang="zh-CN" sz="2000" b="1" dirty="0"/>
              <a:t>[20];	</a:t>
            </a:r>
            <a:endParaRPr lang="zh-CN" altLang="en-US" sz="2000" b="1" dirty="0"/>
          </a:p>
          <a:p>
            <a:pPr defTabSz="363855">
              <a:lnSpc>
                <a:spcPct val="120000"/>
              </a:lnSpc>
            </a:pPr>
            <a:r>
              <a:rPr lang="zh-CN" altLang="en-US" sz="2000" b="1" dirty="0"/>
              <a:t>	</a:t>
            </a:r>
            <a:r>
              <a:rPr lang="en-US" altLang="zh-CN" sz="2000" b="1" dirty="0"/>
              <a:t>int </a:t>
            </a:r>
            <a:r>
              <a:rPr lang="en-US" altLang="zh-CN" sz="2000" b="1" dirty="0" err="1"/>
              <a:t>i</a:t>
            </a:r>
            <a:r>
              <a:rPr lang="en-US" altLang="zh-CN" sz="2000" b="1" dirty="0"/>
              <a:t>;</a:t>
            </a:r>
            <a:endParaRPr lang="en-US" altLang="zh-CN" sz="2000" b="1" dirty="0"/>
          </a:p>
          <a:p>
            <a:pPr defTabSz="363855">
              <a:lnSpc>
                <a:spcPct val="120000"/>
              </a:lnSpc>
            </a:pPr>
            <a:r>
              <a:rPr lang="en-US" altLang="zh-CN" sz="2000" b="1" dirty="0"/>
              <a:t>	for(</a:t>
            </a:r>
            <a:r>
              <a:rPr lang="en-US" altLang="zh-CN" sz="2000" b="1" dirty="0" err="1"/>
              <a:t>i</a:t>
            </a:r>
            <a:r>
              <a:rPr lang="en-US" altLang="zh-CN" sz="2000" b="1" dirty="0"/>
              <a:t>=0;*(</a:t>
            </a:r>
            <a:r>
              <a:rPr lang="en-US" altLang="zh-CN" sz="2000" b="1" dirty="0" err="1"/>
              <a:t>a+i</a:t>
            </a:r>
            <a:r>
              <a:rPr lang="en-US" altLang="zh-CN" sz="2000" b="1" dirty="0"/>
              <a:t>)!='\0';i++)</a:t>
            </a:r>
            <a:endParaRPr lang="en-US" altLang="zh-CN" sz="2000" b="1" dirty="0"/>
          </a:p>
          <a:p>
            <a:pPr defTabSz="363855">
              <a:lnSpc>
                <a:spcPct val="120000"/>
              </a:lnSpc>
            </a:pPr>
            <a:r>
              <a:rPr lang="en-US" altLang="zh-CN" sz="2000" b="1" dirty="0"/>
              <a:t>		*(</a:t>
            </a:r>
            <a:r>
              <a:rPr lang="en-US" altLang="zh-CN" sz="2000" b="1" dirty="0" err="1"/>
              <a:t>b+i</a:t>
            </a:r>
            <a:r>
              <a:rPr lang="en-US" altLang="zh-CN" sz="2000" b="1" dirty="0"/>
              <a:t>)=*(</a:t>
            </a:r>
            <a:r>
              <a:rPr lang="en-US" altLang="zh-CN" sz="2000" b="1" dirty="0" err="1"/>
              <a:t>a+i</a:t>
            </a:r>
            <a:r>
              <a:rPr lang="en-US" altLang="zh-CN" sz="2000" b="1" dirty="0"/>
              <a:t>);		</a:t>
            </a:r>
            <a:endParaRPr lang="en-US" altLang="zh-CN" sz="2000" b="1" dirty="0"/>
          </a:p>
          <a:p>
            <a:pPr defTabSz="363855">
              <a:lnSpc>
                <a:spcPct val="120000"/>
              </a:lnSpc>
            </a:pPr>
            <a:r>
              <a:rPr lang="en-US" altLang="zh-CN" sz="2000" b="1" dirty="0"/>
              <a:t>	</a:t>
            </a:r>
            <a:r>
              <a:rPr lang="en-US" altLang="zh-CN" sz="2000" b="1" dirty="0">
                <a:solidFill>
                  <a:srgbClr val="FF0000"/>
                </a:solidFill>
              </a:rPr>
              <a:t>*(</a:t>
            </a:r>
            <a:r>
              <a:rPr lang="en-US" altLang="zh-CN" sz="2000" b="1" dirty="0" err="1">
                <a:solidFill>
                  <a:srgbClr val="FF0000"/>
                </a:solidFill>
              </a:rPr>
              <a:t>b+i</a:t>
            </a:r>
            <a:r>
              <a:rPr lang="en-US" altLang="zh-CN" sz="2000" b="1" dirty="0">
                <a:solidFill>
                  <a:srgbClr val="FF0000"/>
                </a:solidFill>
              </a:rPr>
              <a:t>)='\0'; 		</a:t>
            </a:r>
            <a:r>
              <a:rPr lang="en-US" altLang="zh-CN" sz="2000" b="1" dirty="0"/>
              <a:t>	</a:t>
            </a:r>
            <a:endParaRPr lang="en-US" altLang="zh-CN" sz="2000" b="1" dirty="0"/>
          </a:p>
          <a:p>
            <a:pPr defTabSz="363855">
              <a:lnSpc>
                <a:spcPct val="120000"/>
              </a:lnSpc>
            </a:pPr>
            <a:r>
              <a:rPr lang="en-US" altLang="zh-CN" sz="2000" b="1" dirty="0"/>
              <a:t>	</a:t>
            </a:r>
            <a:r>
              <a:rPr lang="en-US" altLang="zh-CN" sz="2000" b="1" dirty="0" err="1"/>
              <a:t>printf</a:t>
            </a:r>
            <a:r>
              <a:rPr lang="en-US" altLang="zh-CN" sz="2000" b="1" dirty="0"/>
              <a:t>(“string a is:%s\</a:t>
            </a:r>
            <a:r>
              <a:rPr lang="en-US" altLang="zh-CN" sz="2000" b="1" dirty="0" err="1"/>
              <a:t>n”,a</a:t>
            </a:r>
            <a:r>
              <a:rPr lang="en-US" altLang="zh-CN" sz="2000" b="1" dirty="0"/>
              <a:t>);</a:t>
            </a:r>
            <a:endParaRPr lang="zh-CN" altLang="en-US" sz="2000" b="1" dirty="0"/>
          </a:p>
          <a:p>
            <a:pPr defTabSz="363855">
              <a:lnSpc>
                <a:spcPct val="120000"/>
              </a:lnSpc>
            </a:pPr>
            <a:r>
              <a:rPr lang="zh-CN" altLang="en-US" sz="2000" b="1" dirty="0"/>
              <a:t>	</a:t>
            </a:r>
            <a:r>
              <a:rPr lang="en-US" altLang="zh-CN" sz="2000" b="1" dirty="0" err="1"/>
              <a:t>printf</a:t>
            </a:r>
            <a:r>
              <a:rPr lang="en-US" altLang="zh-CN" sz="2000" b="1" dirty="0"/>
              <a:t>("string b is:");</a:t>
            </a:r>
            <a:endParaRPr lang="en-US" altLang="zh-CN" sz="2000" b="1" dirty="0"/>
          </a:p>
          <a:p>
            <a:pPr defTabSz="363855">
              <a:lnSpc>
                <a:spcPct val="120000"/>
              </a:lnSpc>
            </a:pPr>
            <a:r>
              <a:rPr lang="en-US" altLang="zh-CN" sz="2000" b="1" dirty="0"/>
              <a:t>	</a:t>
            </a:r>
            <a:r>
              <a:rPr lang="en-US" altLang="zh-CN" sz="2000" b="1" dirty="0">
                <a:solidFill>
                  <a:srgbClr val="FF0000"/>
                </a:solidFill>
              </a:rPr>
              <a:t>for(</a:t>
            </a:r>
            <a:r>
              <a:rPr lang="en-US" altLang="zh-CN" sz="2000" b="1" dirty="0" err="1">
                <a:solidFill>
                  <a:srgbClr val="FF0000"/>
                </a:solidFill>
              </a:rPr>
              <a:t>i</a:t>
            </a:r>
            <a:r>
              <a:rPr lang="en-US" altLang="zh-CN" sz="2000" b="1" dirty="0">
                <a:solidFill>
                  <a:srgbClr val="FF0000"/>
                </a:solidFill>
              </a:rPr>
              <a:t>=0;b[</a:t>
            </a:r>
            <a:r>
              <a:rPr lang="en-US" altLang="zh-CN" sz="2000" b="1" dirty="0" err="1">
                <a:solidFill>
                  <a:srgbClr val="FF0000"/>
                </a:solidFill>
              </a:rPr>
              <a:t>i</a:t>
            </a:r>
            <a:r>
              <a:rPr lang="en-US" altLang="zh-CN" sz="2000" b="1" dirty="0">
                <a:solidFill>
                  <a:srgbClr val="FF0000"/>
                </a:solidFill>
              </a:rPr>
              <a:t>]!='\0';i++)</a:t>
            </a:r>
            <a:endParaRPr lang="en-US" altLang="zh-CN" sz="2000" b="1" dirty="0">
              <a:solidFill>
                <a:srgbClr val="FF0000"/>
              </a:solidFill>
            </a:endParaRPr>
          </a:p>
          <a:p>
            <a:pPr defTabSz="363855">
              <a:lnSpc>
                <a:spcPct val="120000"/>
              </a:lnSpc>
            </a:pPr>
            <a:r>
              <a:rPr lang="en-US" altLang="zh-CN" sz="2000" b="1" dirty="0">
                <a:solidFill>
                  <a:srgbClr val="FF0000"/>
                </a:solidFill>
              </a:rPr>
              <a:t>		</a:t>
            </a:r>
            <a:r>
              <a:rPr lang="en-US" altLang="zh-CN" sz="2000" b="1" dirty="0" err="1">
                <a:solidFill>
                  <a:srgbClr val="FF0000"/>
                </a:solidFill>
              </a:rPr>
              <a:t>printf</a:t>
            </a:r>
            <a:r>
              <a:rPr lang="en-US" altLang="zh-CN" sz="2000" b="1" dirty="0">
                <a:solidFill>
                  <a:srgbClr val="FF0000"/>
                </a:solidFill>
              </a:rPr>
              <a:t>("%</a:t>
            </a:r>
            <a:r>
              <a:rPr lang="en-US" altLang="zh-CN" sz="2000" b="1" dirty="0" err="1">
                <a:solidFill>
                  <a:srgbClr val="FF0000"/>
                </a:solidFill>
              </a:rPr>
              <a:t>c",b</a:t>
            </a:r>
            <a:r>
              <a:rPr lang="en-US" altLang="zh-CN" sz="2000" b="1" dirty="0">
                <a:solidFill>
                  <a:srgbClr val="FF0000"/>
                </a:solidFill>
              </a:rPr>
              <a:t>[</a:t>
            </a:r>
            <a:r>
              <a:rPr lang="en-US" altLang="zh-CN" sz="2000" b="1" dirty="0" err="1">
                <a:solidFill>
                  <a:srgbClr val="FF0000"/>
                </a:solidFill>
              </a:rPr>
              <a:t>i</a:t>
            </a:r>
            <a:r>
              <a:rPr lang="en-US" altLang="zh-CN" sz="2000" b="1" dirty="0">
                <a:solidFill>
                  <a:srgbClr val="FF0000"/>
                </a:solidFill>
              </a:rPr>
              <a:t>]);	</a:t>
            </a:r>
            <a:endParaRPr lang="zh-CN" altLang="en-US" sz="2000" b="1" dirty="0">
              <a:solidFill>
                <a:srgbClr val="FF0000"/>
              </a:solidFill>
            </a:endParaRPr>
          </a:p>
          <a:p>
            <a:pPr defTabSz="363855">
              <a:lnSpc>
                <a:spcPct val="120000"/>
              </a:lnSpc>
            </a:pPr>
            <a:r>
              <a:rPr lang="zh-CN" altLang="en-US" sz="2000" b="1" dirty="0"/>
              <a:t>	</a:t>
            </a:r>
            <a:r>
              <a:rPr lang="en-US" altLang="zh-CN" sz="2000" b="1" dirty="0" err="1"/>
              <a:t>printf</a:t>
            </a:r>
            <a:r>
              <a:rPr lang="en-US" altLang="zh-CN" sz="2000" b="1" dirty="0"/>
              <a:t>("\n");</a:t>
            </a:r>
            <a:endParaRPr lang="en-US" altLang="zh-CN" sz="2000" b="1" dirty="0"/>
          </a:p>
          <a:p>
            <a:pPr defTabSz="363855">
              <a:lnSpc>
                <a:spcPct val="120000"/>
              </a:lnSpc>
            </a:pPr>
            <a:r>
              <a:rPr lang="en-US" altLang="zh-CN" sz="2000" b="1" dirty="0"/>
              <a:t>	return 0;</a:t>
            </a:r>
            <a:endParaRPr lang="en-US" altLang="zh-CN" sz="2000" b="1" dirty="0"/>
          </a:p>
          <a:p>
            <a:pPr defTabSz="363855">
              <a:lnSpc>
                <a:spcPct val="120000"/>
              </a:lnSpc>
            </a:pPr>
            <a:r>
              <a:rPr lang="en-US" altLang="zh-CN" sz="2000" b="1" dirty="0"/>
              <a:t>}</a:t>
            </a:r>
            <a:endParaRPr lang="zh-CN" altLang="en-US" sz="2000" b="1" dirty="0"/>
          </a:p>
          <a:p>
            <a:endParaRPr lang="en-US" altLang="zh-CN" sz="2400" b="1" dirty="0"/>
          </a:p>
        </p:txBody>
      </p:sp>
      <p:sp>
        <p:nvSpPr>
          <p:cNvPr id="8" name="文本框 7"/>
          <p:cNvSpPr txBox="1"/>
          <p:nvPr/>
        </p:nvSpPr>
        <p:spPr>
          <a:xfrm>
            <a:off x="8055849" y="5604597"/>
            <a:ext cx="2929611" cy="646331"/>
          </a:xfrm>
          <a:prstGeom prst="rect">
            <a:avLst/>
          </a:prstGeom>
          <a:noFill/>
        </p:spPr>
        <p:txBody>
          <a:bodyPr wrap="square" rtlCol="0">
            <a:spAutoFit/>
          </a:bodyPr>
          <a:lstStyle/>
          <a:p>
            <a:r>
              <a:rPr lang="zh-CN" altLang="en-US" dirty="0">
                <a:solidFill>
                  <a:srgbClr val="FF0000"/>
                </a:solidFill>
              </a:rPr>
              <a:t>核心算法：</a:t>
            </a:r>
            <a:endParaRPr lang="en-US" altLang="zh-CN" dirty="0">
              <a:solidFill>
                <a:srgbClr val="FF0000"/>
              </a:solidFill>
            </a:endParaRPr>
          </a:p>
          <a:p>
            <a:r>
              <a:rPr lang="zh-CN" altLang="en-US" dirty="0">
                <a:solidFill>
                  <a:srgbClr val="FF0000"/>
                </a:solidFill>
              </a:rPr>
              <a:t>逐个赋值并增加‘</a:t>
            </a:r>
            <a:r>
              <a:rPr lang="en-US" altLang="zh-CN" dirty="0">
                <a:solidFill>
                  <a:srgbClr val="FF0000"/>
                </a:solidFill>
              </a:rPr>
              <a:t>\0</a:t>
            </a:r>
            <a:r>
              <a:rPr lang="zh-CN" altLang="en-US" dirty="0">
                <a:solidFill>
                  <a:srgbClr val="FF0000"/>
                </a:solidFill>
              </a:rPr>
              <a:t>‘字符</a:t>
            </a:r>
            <a:endParaRPr lang="en-US" altLang="zh-CN" dirty="0">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9" end="9"/>
                                            </p:txEl>
                                          </p:spTgt>
                                        </p:tgtEl>
                                        <p:attrNameLst>
                                          <p:attrName>style.visibility</p:attrName>
                                        </p:attrNameLst>
                                      </p:cBhvr>
                                      <p:to>
                                        <p:strVal val="visible"/>
                                      </p:to>
                                    </p:set>
                                    <p:animEffect transition="in" filter="fade">
                                      <p:cBhvr>
                                        <p:cTn id="12" dur="500"/>
                                        <p:tgtEl>
                                          <p:spTgt spid="2">
                                            <p:txEl>
                                              <p:pRg st="9"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animEffect transition="in" filter="fade">
                                      <p:cBhvr>
                                        <p:cTn id="15" dur="500"/>
                                        <p:tgtEl>
                                          <p:spTgt spid="2">
                                            <p:txEl>
                                              <p:pRg st="10" end="1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68944" y="448636"/>
            <a:ext cx="11050972" cy="1003607"/>
            <a:chOff x="412214" y="424395"/>
            <a:chExt cx="11050972" cy="1003607"/>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6.3</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389625" y="597005"/>
              <a:ext cx="10073561" cy="830997"/>
            </a:xfrm>
            <a:prstGeom prst="rect">
              <a:avLst/>
            </a:prstGeom>
            <a:noFill/>
          </p:spPr>
          <p:txBody>
            <a:bodyPr wrap="square" rtlCol="0">
              <a:spAutoFit/>
              <a:scene3d>
                <a:camera prst="orthographicFront"/>
                <a:lightRig rig="threePt" dir="t"/>
              </a:scene3d>
              <a:sp3d contourW="12700"/>
            </a:bodyPr>
            <a:lstStyle/>
            <a:p>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编程：用指针方法对</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10</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个整数按由小到大顺序排序。（选择排序法）</a:t>
              </a:r>
              <a:endPar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知识点：排序、函数、数组与指针的综合运用</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21</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1646355" y="2205666"/>
            <a:ext cx="9187208" cy="923330"/>
          </a:xfrm>
          <a:prstGeom prst="rect">
            <a:avLst/>
          </a:prstGeom>
          <a:noFill/>
        </p:spPr>
        <p:txBody>
          <a:bodyPr wrap="square" rtlCol="0">
            <a:spAutoFit/>
          </a:bodyPr>
          <a:lstStyle/>
          <a:p>
            <a:r>
              <a:rPr lang="en-US" altLang="zh-CN" sz="5400" dirty="0">
                <a:latin typeface="华文新魏" panose="02010800040101010101" charset="-122"/>
                <a:ea typeface="华文新魏" panose="02010800040101010101" charset="-122"/>
              </a:rPr>
              <a:t>a0,a1,a2,a3,a4,a5,a6,a7,a8,a9</a:t>
            </a:r>
            <a:endParaRPr lang="zh-CN" altLang="en-US" sz="5400" dirty="0">
              <a:latin typeface="华文新魏" panose="02010800040101010101" charset="-122"/>
              <a:ea typeface="华文新魏" panose="02010800040101010101" charset="-122"/>
            </a:endParaRPr>
          </a:p>
        </p:txBody>
      </p:sp>
      <p:sp>
        <p:nvSpPr>
          <p:cNvPr id="11" name="文本框 10"/>
          <p:cNvSpPr txBox="1"/>
          <p:nvPr/>
        </p:nvSpPr>
        <p:spPr>
          <a:xfrm>
            <a:off x="1784598" y="3331292"/>
            <a:ext cx="1315920" cy="1938992"/>
          </a:xfrm>
          <a:prstGeom prst="rect">
            <a:avLst/>
          </a:prstGeom>
          <a:noFill/>
        </p:spPr>
        <p:txBody>
          <a:bodyPr wrap="square" rtlCol="0">
            <a:spAutoFit/>
          </a:bodyPr>
          <a:lstStyle/>
          <a:p>
            <a:r>
              <a:rPr lang="en-US" altLang="zh-CN" sz="2400" dirty="0">
                <a:latin typeface="华文新魏" panose="02010800040101010101" charset="-122"/>
                <a:ea typeface="华文新魏" panose="02010800040101010101" charset="-122"/>
              </a:rPr>
              <a:t>a0</a:t>
            </a:r>
            <a:r>
              <a:rPr lang="zh-CN" altLang="en-US" sz="2400" dirty="0">
                <a:latin typeface="华文新魏" panose="02010800040101010101" charset="-122"/>
                <a:ea typeface="华文新魏" panose="02010800040101010101" charset="-122"/>
              </a:rPr>
              <a:t>→</a:t>
            </a:r>
            <a:r>
              <a:rPr lang="en-US" altLang="zh-CN" sz="2400" dirty="0">
                <a:latin typeface="华文新魏" panose="02010800040101010101" charset="-122"/>
                <a:ea typeface="华文新魏" panose="02010800040101010101" charset="-122"/>
              </a:rPr>
              <a:t>a1</a:t>
            </a:r>
            <a:endParaRPr lang="en-US" altLang="zh-CN" sz="2400" dirty="0">
              <a:latin typeface="华文新魏" panose="02010800040101010101" charset="-122"/>
              <a:ea typeface="华文新魏" panose="02010800040101010101" charset="-122"/>
            </a:endParaRPr>
          </a:p>
          <a:p>
            <a:r>
              <a:rPr lang="zh-CN" altLang="en-US" sz="2400" dirty="0">
                <a:latin typeface="华文新魏" panose="02010800040101010101" charset="-122"/>
                <a:ea typeface="华文新魏" panose="02010800040101010101" charset="-122"/>
              </a:rPr>
              <a:t>        </a:t>
            </a:r>
            <a:r>
              <a:rPr lang="en-US" altLang="zh-CN" sz="2400" dirty="0">
                <a:latin typeface="华文新魏" panose="02010800040101010101" charset="-122"/>
                <a:ea typeface="华文新魏" panose="02010800040101010101" charset="-122"/>
              </a:rPr>
              <a:t>a2</a:t>
            </a:r>
            <a:endParaRPr lang="en-US" altLang="zh-CN" sz="2400" dirty="0">
              <a:latin typeface="华文新魏" panose="02010800040101010101" charset="-122"/>
              <a:ea typeface="华文新魏" panose="02010800040101010101" charset="-122"/>
            </a:endParaRPr>
          </a:p>
          <a:p>
            <a:r>
              <a:rPr lang="en-US" altLang="zh-CN" sz="2400" dirty="0">
                <a:latin typeface="华文新魏" panose="02010800040101010101" charset="-122"/>
                <a:ea typeface="华文新魏" panose="02010800040101010101" charset="-122"/>
              </a:rPr>
              <a:t>        a3</a:t>
            </a:r>
            <a:endParaRPr lang="en-US" altLang="zh-CN" sz="2400" dirty="0">
              <a:latin typeface="华文新魏" panose="02010800040101010101" charset="-122"/>
              <a:ea typeface="华文新魏" panose="02010800040101010101" charset="-122"/>
            </a:endParaRPr>
          </a:p>
          <a:p>
            <a:r>
              <a:rPr lang="en-US" altLang="zh-CN" sz="2400" dirty="0">
                <a:latin typeface="华文新魏" panose="02010800040101010101" charset="-122"/>
                <a:ea typeface="华文新魏" panose="02010800040101010101" charset="-122"/>
              </a:rPr>
              <a:t>        …</a:t>
            </a:r>
            <a:endParaRPr lang="en-US" altLang="zh-CN" sz="2400" dirty="0">
              <a:latin typeface="华文新魏" panose="02010800040101010101" charset="-122"/>
              <a:ea typeface="华文新魏" panose="02010800040101010101" charset="-122"/>
            </a:endParaRPr>
          </a:p>
          <a:p>
            <a:r>
              <a:rPr lang="en-US" altLang="zh-CN" sz="2400" dirty="0">
                <a:latin typeface="华文新魏" panose="02010800040101010101" charset="-122"/>
                <a:ea typeface="华文新魏" panose="02010800040101010101" charset="-122"/>
              </a:rPr>
              <a:t>        a9</a:t>
            </a:r>
            <a:endParaRPr lang="zh-CN" altLang="en-US" sz="2400" dirty="0">
              <a:latin typeface="华文新魏" panose="02010800040101010101" charset="-122"/>
              <a:ea typeface="华文新魏" panose="02010800040101010101" charset="-122"/>
            </a:endParaRPr>
          </a:p>
        </p:txBody>
      </p:sp>
      <p:sp>
        <p:nvSpPr>
          <p:cNvPr id="13" name="文本框 12"/>
          <p:cNvSpPr txBox="1"/>
          <p:nvPr/>
        </p:nvSpPr>
        <p:spPr>
          <a:xfrm>
            <a:off x="3641616" y="3331292"/>
            <a:ext cx="1379261" cy="1938992"/>
          </a:xfrm>
          <a:prstGeom prst="rect">
            <a:avLst/>
          </a:prstGeom>
          <a:noFill/>
        </p:spPr>
        <p:txBody>
          <a:bodyPr wrap="square" rtlCol="0">
            <a:spAutoFit/>
          </a:bodyPr>
          <a:lstStyle/>
          <a:p>
            <a:r>
              <a:rPr lang="en-US" altLang="zh-CN" sz="2400" dirty="0">
                <a:latin typeface="华文新魏" panose="02010800040101010101" charset="-122"/>
                <a:ea typeface="华文新魏" panose="02010800040101010101" charset="-122"/>
              </a:rPr>
              <a:t>a1</a:t>
            </a:r>
            <a:r>
              <a:rPr lang="zh-CN" altLang="en-US" sz="2400" dirty="0">
                <a:latin typeface="华文新魏" panose="02010800040101010101" charset="-122"/>
                <a:ea typeface="华文新魏" panose="02010800040101010101" charset="-122"/>
              </a:rPr>
              <a:t>→</a:t>
            </a:r>
            <a:r>
              <a:rPr lang="en-US" altLang="zh-CN" sz="2400" dirty="0">
                <a:latin typeface="华文新魏" panose="02010800040101010101" charset="-122"/>
                <a:ea typeface="华文新魏" panose="02010800040101010101" charset="-122"/>
              </a:rPr>
              <a:t>a2</a:t>
            </a:r>
            <a:endParaRPr lang="en-US" altLang="zh-CN" sz="2400" dirty="0">
              <a:latin typeface="华文新魏" panose="02010800040101010101" charset="-122"/>
              <a:ea typeface="华文新魏" panose="02010800040101010101" charset="-122"/>
            </a:endParaRPr>
          </a:p>
          <a:p>
            <a:r>
              <a:rPr lang="zh-CN" altLang="en-US" sz="2400" dirty="0">
                <a:latin typeface="华文新魏" panose="02010800040101010101" charset="-122"/>
                <a:ea typeface="华文新魏" panose="02010800040101010101" charset="-122"/>
              </a:rPr>
              <a:t>        </a:t>
            </a:r>
            <a:r>
              <a:rPr lang="en-US" altLang="zh-CN" sz="2400" dirty="0">
                <a:latin typeface="华文新魏" panose="02010800040101010101" charset="-122"/>
                <a:ea typeface="华文新魏" panose="02010800040101010101" charset="-122"/>
              </a:rPr>
              <a:t>a3</a:t>
            </a:r>
            <a:endParaRPr lang="en-US" altLang="zh-CN" sz="2400" dirty="0">
              <a:latin typeface="华文新魏" panose="02010800040101010101" charset="-122"/>
              <a:ea typeface="华文新魏" panose="02010800040101010101" charset="-122"/>
            </a:endParaRPr>
          </a:p>
          <a:p>
            <a:r>
              <a:rPr lang="en-US" altLang="zh-CN" sz="2400" dirty="0">
                <a:latin typeface="华文新魏" panose="02010800040101010101" charset="-122"/>
                <a:ea typeface="华文新魏" panose="02010800040101010101" charset="-122"/>
              </a:rPr>
              <a:t>        a4</a:t>
            </a:r>
            <a:endParaRPr lang="en-US" altLang="zh-CN" sz="2400" dirty="0">
              <a:latin typeface="华文新魏" panose="02010800040101010101" charset="-122"/>
              <a:ea typeface="华文新魏" panose="02010800040101010101" charset="-122"/>
            </a:endParaRPr>
          </a:p>
          <a:p>
            <a:r>
              <a:rPr lang="en-US" altLang="zh-CN" sz="2400" dirty="0">
                <a:latin typeface="华文新魏" panose="02010800040101010101" charset="-122"/>
                <a:ea typeface="华文新魏" panose="02010800040101010101" charset="-122"/>
              </a:rPr>
              <a:t>        …</a:t>
            </a:r>
            <a:endParaRPr lang="en-US" altLang="zh-CN" sz="2400" dirty="0">
              <a:latin typeface="华文新魏" panose="02010800040101010101" charset="-122"/>
              <a:ea typeface="华文新魏" panose="02010800040101010101" charset="-122"/>
            </a:endParaRPr>
          </a:p>
          <a:p>
            <a:r>
              <a:rPr lang="en-US" altLang="zh-CN" sz="2400" dirty="0">
                <a:latin typeface="华文新魏" panose="02010800040101010101" charset="-122"/>
                <a:ea typeface="华文新魏" panose="02010800040101010101" charset="-122"/>
              </a:rPr>
              <a:t>        a9</a:t>
            </a:r>
            <a:endParaRPr lang="zh-CN" altLang="en-US" sz="2400" dirty="0">
              <a:latin typeface="华文新魏" panose="02010800040101010101" charset="-122"/>
              <a:ea typeface="华文新魏" panose="02010800040101010101" charset="-122"/>
            </a:endParaRPr>
          </a:p>
        </p:txBody>
      </p:sp>
      <p:sp>
        <p:nvSpPr>
          <p:cNvPr id="14" name="文本框 13"/>
          <p:cNvSpPr txBox="1"/>
          <p:nvPr/>
        </p:nvSpPr>
        <p:spPr>
          <a:xfrm>
            <a:off x="7158571" y="3331292"/>
            <a:ext cx="1922130" cy="830997"/>
          </a:xfrm>
          <a:prstGeom prst="rect">
            <a:avLst/>
          </a:prstGeom>
          <a:noFill/>
        </p:spPr>
        <p:txBody>
          <a:bodyPr wrap="square" rtlCol="0">
            <a:spAutoFit/>
          </a:bodyPr>
          <a:lstStyle/>
          <a:p>
            <a:r>
              <a:rPr lang="en-US" altLang="zh-CN" sz="2400" dirty="0">
                <a:latin typeface="华文新魏" panose="02010800040101010101" charset="-122"/>
                <a:ea typeface="华文新魏" panose="02010800040101010101" charset="-122"/>
              </a:rPr>
              <a:t>a7</a:t>
            </a:r>
            <a:r>
              <a:rPr lang="zh-CN" altLang="en-US" sz="2400" dirty="0">
                <a:latin typeface="华文新魏" panose="02010800040101010101" charset="-122"/>
                <a:ea typeface="华文新魏" panose="02010800040101010101" charset="-122"/>
              </a:rPr>
              <a:t>→</a:t>
            </a:r>
            <a:r>
              <a:rPr lang="en-US" altLang="zh-CN" sz="2400" dirty="0">
                <a:latin typeface="华文新魏" panose="02010800040101010101" charset="-122"/>
                <a:ea typeface="华文新魏" panose="02010800040101010101" charset="-122"/>
              </a:rPr>
              <a:t>a8</a:t>
            </a:r>
            <a:endParaRPr lang="en-US" altLang="zh-CN" sz="2400" dirty="0">
              <a:latin typeface="华文新魏" panose="02010800040101010101" charset="-122"/>
              <a:ea typeface="华文新魏" panose="02010800040101010101" charset="-122"/>
            </a:endParaRPr>
          </a:p>
          <a:p>
            <a:r>
              <a:rPr lang="zh-CN" altLang="en-US" sz="2400" dirty="0">
                <a:latin typeface="华文新魏" panose="02010800040101010101" charset="-122"/>
                <a:ea typeface="华文新魏" panose="02010800040101010101" charset="-122"/>
              </a:rPr>
              <a:t>        </a:t>
            </a:r>
            <a:r>
              <a:rPr lang="en-US" altLang="zh-CN" sz="2400" dirty="0">
                <a:latin typeface="华文新魏" panose="02010800040101010101" charset="-122"/>
                <a:ea typeface="华文新魏" panose="02010800040101010101" charset="-122"/>
              </a:rPr>
              <a:t>a9</a:t>
            </a:r>
            <a:endParaRPr lang="zh-CN" altLang="en-US" sz="2400" dirty="0">
              <a:latin typeface="华文新魏" panose="02010800040101010101" charset="-122"/>
              <a:ea typeface="华文新魏" panose="02010800040101010101" charset="-122"/>
            </a:endParaRPr>
          </a:p>
        </p:txBody>
      </p:sp>
      <p:sp>
        <p:nvSpPr>
          <p:cNvPr id="15" name="文本框 14"/>
          <p:cNvSpPr txBox="1"/>
          <p:nvPr/>
        </p:nvSpPr>
        <p:spPr>
          <a:xfrm>
            <a:off x="5789648" y="3882420"/>
            <a:ext cx="919508" cy="646331"/>
          </a:xfrm>
          <a:prstGeom prst="rect">
            <a:avLst/>
          </a:prstGeom>
          <a:noFill/>
        </p:spPr>
        <p:txBody>
          <a:bodyPr wrap="square" rtlCol="0">
            <a:spAutoFit/>
          </a:bodyPr>
          <a:lstStyle/>
          <a:p>
            <a:r>
              <a:rPr lang="en-US" altLang="zh-CN" sz="3600" dirty="0">
                <a:latin typeface="华文新魏" panose="02010800040101010101" charset="-122"/>
                <a:ea typeface="华文新魏" panose="02010800040101010101" charset="-122"/>
              </a:rPr>
              <a:t>…</a:t>
            </a:r>
            <a:endParaRPr lang="zh-CN" altLang="en-US" sz="3600" dirty="0">
              <a:latin typeface="华文新魏" panose="02010800040101010101" charset="-122"/>
              <a:ea typeface="华文新魏" panose="02010800040101010101" charset="-122"/>
            </a:endParaRPr>
          </a:p>
        </p:txBody>
      </p:sp>
      <p:sp>
        <p:nvSpPr>
          <p:cNvPr id="16" name="文本框 15"/>
          <p:cNvSpPr txBox="1"/>
          <p:nvPr/>
        </p:nvSpPr>
        <p:spPr>
          <a:xfrm>
            <a:off x="9080701" y="3331292"/>
            <a:ext cx="1922130" cy="830997"/>
          </a:xfrm>
          <a:prstGeom prst="rect">
            <a:avLst/>
          </a:prstGeom>
          <a:noFill/>
        </p:spPr>
        <p:txBody>
          <a:bodyPr wrap="square" rtlCol="0">
            <a:spAutoFit/>
          </a:bodyPr>
          <a:lstStyle/>
          <a:p>
            <a:r>
              <a:rPr lang="en-US" altLang="zh-CN" sz="2400" dirty="0">
                <a:latin typeface="华文新魏" panose="02010800040101010101" charset="-122"/>
                <a:ea typeface="华文新魏" panose="02010800040101010101" charset="-122"/>
              </a:rPr>
              <a:t>a8</a:t>
            </a:r>
            <a:r>
              <a:rPr lang="zh-CN" altLang="en-US" sz="2400" dirty="0">
                <a:latin typeface="华文新魏" panose="02010800040101010101" charset="-122"/>
                <a:ea typeface="华文新魏" panose="02010800040101010101" charset="-122"/>
              </a:rPr>
              <a:t>→</a:t>
            </a:r>
            <a:r>
              <a:rPr lang="en-US" altLang="zh-CN" sz="2400" dirty="0">
                <a:latin typeface="华文新魏" panose="02010800040101010101" charset="-122"/>
                <a:ea typeface="华文新魏" panose="02010800040101010101" charset="-122"/>
              </a:rPr>
              <a:t>a9</a:t>
            </a:r>
            <a:endParaRPr lang="en-US" altLang="zh-CN" sz="2400" dirty="0">
              <a:latin typeface="华文新魏" panose="02010800040101010101" charset="-122"/>
              <a:ea typeface="华文新魏" panose="02010800040101010101" charset="-122"/>
            </a:endParaRPr>
          </a:p>
          <a:p>
            <a:r>
              <a:rPr lang="zh-CN" altLang="en-US" sz="2400" dirty="0">
                <a:latin typeface="华文新魏" panose="02010800040101010101" charset="-122"/>
                <a:ea typeface="华文新魏" panose="02010800040101010101" charset="-122"/>
              </a:rPr>
              <a:t>        </a:t>
            </a:r>
            <a:endParaRPr lang="zh-CN" altLang="en-US" sz="2400" dirty="0">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P spid="14" grpId="0"/>
      <p:bldP spid="15" grpId="0"/>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68944" y="448636"/>
            <a:ext cx="11050972" cy="1003607"/>
            <a:chOff x="412214" y="424395"/>
            <a:chExt cx="11050972" cy="1003607"/>
          </a:xfrm>
        </p:grpSpPr>
        <p:sp>
          <p:nvSpPr>
            <p:cNvPr id="5" name="矩形: 圆角 4"/>
            <p:cNvSpPr/>
            <p:nvPr/>
          </p:nvSpPr>
          <p:spPr>
            <a:xfrm rot="2700000">
              <a:off x="383703" y="452906"/>
              <a:ext cx="866608" cy="809585"/>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43581" y="673032"/>
              <a:ext cx="770956"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6.3</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389625" y="597005"/>
              <a:ext cx="10073561" cy="830997"/>
            </a:xfrm>
            <a:prstGeom prst="rect">
              <a:avLst/>
            </a:prstGeom>
            <a:noFill/>
          </p:spPr>
          <p:txBody>
            <a:bodyPr wrap="square" rtlCol="0">
              <a:spAutoFit/>
              <a:scene3d>
                <a:camera prst="orthographicFront"/>
                <a:lightRig rig="threePt" dir="t"/>
              </a:scene3d>
              <a:sp3d contourW="12700"/>
            </a:bodyPr>
            <a:lstStyle/>
            <a:p>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编程：用指针方法对</a:t>
              </a:r>
              <a:r>
                <a:rPr lang="en-US" altLang="zh-CN"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10</a:t>
              </a:r>
              <a:r>
                <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个整数按由大到小顺序排序。（选择排序法）</a:t>
              </a:r>
              <a:endParaRPr lang="zh-CN" altLang="en-US" sz="2400" b="1" spc="300" dirty="0">
                <a:solidFill>
                  <a:srgbClr val="000000">
                    <a:lumMod val="75000"/>
                    <a:lumOff val="25000"/>
                  </a:srgb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
        <p:nvSpPr>
          <p:cNvPr id="12" name="文本框 11"/>
          <p:cNvSpPr txBox="1"/>
          <p:nvPr/>
        </p:nvSpPr>
        <p:spPr>
          <a:xfrm>
            <a:off x="911738" y="6388750"/>
            <a:ext cx="720789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知识点：排序、函数、数组与指针的综合运用</a:t>
            </a:r>
            <a:endParaRPr lang="zh-CN" altLang="en-US" dirty="0">
              <a:latin typeface="微软雅黑" panose="020B0503020204020204" pitchFamily="34" charset="-122"/>
              <a:ea typeface="微软雅黑" panose="020B0503020204020204" pitchFamily="34" charset="-122"/>
            </a:endParaRPr>
          </a:p>
        </p:txBody>
      </p:sp>
      <p:sp>
        <p:nvSpPr>
          <p:cNvPr id="17" name="矩形: 圆角 16"/>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11220537" y="6268703"/>
            <a:ext cx="998759"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22</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114682" y="1349090"/>
            <a:ext cx="8488554" cy="5484578"/>
          </a:xfrm>
          <a:prstGeom prst="rect">
            <a:avLst/>
          </a:prstGeom>
          <a:noFill/>
        </p:spPr>
        <p:txBody>
          <a:bodyPr wrap="square" rtlCol="0">
            <a:spAutoFit/>
          </a:bodyPr>
          <a:lstStyle/>
          <a:p>
            <a:pPr defTabSz="363855">
              <a:lnSpc>
                <a:spcPct val="120000"/>
              </a:lnSpc>
            </a:pPr>
            <a:r>
              <a:rPr lang="en-US" altLang="zh-CN" sz="1600" b="1" dirty="0"/>
              <a:t>#include &lt;</a:t>
            </a:r>
            <a:r>
              <a:rPr lang="en-US" altLang="zh-CN" sz="1600" b="1" dirty="0" err="1"/>
              <a:t>stdio.h</a:t>
            </a:r>
            <a:r>
              <a:rPr lang="en-US" altLang="zh-CN" sz="1600" b="1" dirty="0"/>
              <a:t>&gt;</a:t>
            </a:r>
            <a:endParaRPr lang="en-US" altLang="zh-CN" sz="1600" b="1" dirty="0"/>
          </a:p>
          <a:p>
            <a:pPr defTabSz="363855">
              <a:lnSpc>
                <a:spcPct val="120000"/>
              </a:lnSpc>
            </a:pPr>
            <a:r>
              <a:rPr lang="en-US" altLang="zh-CN" sz="1600" b="1" dirty="0"/>
              <a:t>int main()</a:t>
            </a:r>
            <a:endParaRPr lang="en-US" altLang="zh-CN" sz="1600" b="1" dirty="0"/>
          </a:p>
          <a:p>
            <a:pPr defTabSz="363855">
              <a:lnSpc>
                <a:spcPct val="120000"/>
              </a:lnSpc>
            </a:pPr>
            <a:r>
              <a:rPr lang="en-US" altLang="zh-CN" sz="1600" b="1" dirty="0"/>
              <a:t>{	void sort(int x[],int n);	//sort</a:t>
            </a:r>
            <a:r>
              <a:rPr lang="zh-CN" altLang="en-US" sz="1600" b="1" dirty="0"/>
              <a:t>函数声明</a:t>
            </a:r>
            <a:endParaRPr lang="zh-CN" altLang="en-US" sz="1600" b="1" dirty="0"/>
          </a:p>
          <a:p>
            <a:pPr defTabSz="363855">
              <a:lnSpc>
                <a:spcPct val="120000"/>
              </a:lnSpc>
            </a:pPr>
            <a:r>
              <a:rPr lang="zh-CN" altLang="en-US" sz="1600" b="1" dirty="0"/>
              <a:t>	</a:t>
            </a:r>
            <a:r>
              <a:rPr lang="en-US" altLang="zh-CN" sz="1600" b="1" dirty="0"/>
              <a:t>int </a:t>
            </a:r>
            <a:r>
              <a:rPr lang="en-US" altLang="zh-CN" sz="1600" b="1" dirty="0" err="1"/>
              <a:t>i</a:t>
            </a:r>
            <a:r>
              <a:rPr lang="en-US" altLang="zh-CN" sz="1600" b="1" dirty="0"/>
              <a:t>,*</a:t>
            </a:r>
            <a:r>
              <a:rPr lang="en-US" altLang="zh-CN" sz="1600" b="1" dirty="0" err="1"/>
              <a:t>p,a</a:t>
            </a:r>
            <a:r>
              <a:rPr lang="en-US" altLang="zh-CN" sz="1600" b="1" dirty="0"/>
              <a:t>[10];</a:t>
            </a:r>
            <a:endParaRPr lang="en-US" altLang="zh-CN" sz="1600" b="1" dirty="0"/>
          </a:p>
          <a:p>
            <a:pPr defTabSz="363855">
              <a:lnSpc>
                <a:spcPct val="120000"/>
              </a:lnSpc>
            </a:pPr>
            <a:r>
              <a:rPr lang="en-US" altLang="zh-CN" sz="1600" b="1" dirty="0"/>
              <a:t>	p=a;					//</a:t>
            </a:r>
            <a:r>
              <a:rPr lang="zh-CN" altLang="en-US" sz="1600" b="1" dirty="0"/>
              <a:t>指针变量</a:t>
            </a:r>
            <a:r>
              <a:rPr lang="en-US" altLang="zh-CN" sz="1600" b="1" dirty="0"/>
              <a:t>p</a:t>
            </a:r>
            <a:r>
              <a:rPr lang="zh-CN" altLang="en-US" sz="1600" b="1" dirty="0"/>
              <a:t>指向</a:t>
            </a:r>
            <a:r>
              <a:rPr lang="en-US" altLang="zh-CN" sz="1600" b="1" dirty="0"/>
              <a:t>a[0]</a:t>
            </a:r>
            <a:endParaRPr lang="en-US" altLang="zh-CN" sz="1600" b="1" dirty="0"/>
          </a:p>
          <a:p>
            <a:pPr defTabSz="363855">
              <a:lnSpc>
                <a:spcPct val="120000"/>
              </a:lnSpc>
            </a:pPr>
            <a:r>
              <a:rPr lang="en-US" altLang="zh-CN" sz="1600" b="1" dirty="0"/>
              <a:t>	</a:t>
            </a:r>
            <a:r>
              <a:rPr lang="en-US" altLang="zh-CN" sz="1600" b="1" dirty="0" err="1"/>
              <a:t>printf</a:t>
            </a:r>
            <a:r>
              <a:rPr lang="en-US" altLang="zh-CN" sz="1600" b="1" dirty="0"/>
              <a:t>("please enter 10 integer numbers:");</a:t>
            </a:r>
            <a:endParaRPr lang="en-US" altLang="zh-CN" sz="1600" b="1" dirty="0"/>
          </a:p>
          <a:p>
            <a:pPr defTabSz="363855">
              <a:lnSpc>
                <a:spcPct val="120000"/>
              </a:lnSpc>
            </a:pPr>
            <a:r>
              <a:rPr lang="en-US" altLang="zh-CN" sz="1600" b="1" dirty="0"/>
              <a:t>	for(</a:t>
            </a:r>
            <a:r>
              <a:rPr lang="en-US" altLang="zh-CN" sz="1600" b="1" dirty="0" err="1"/>
              <a:t>i</a:t>
            </a:r>
            <a:r>
              <a:rPr lang="en-US" altLang="zh-CN" sz="1600" b="1" dirty="0"/>
              <a:t>=0;i&lt;10;i++)</a:t>
            </a:r>
            <a:endParaRPr lang="en-US" altLang="zh-CN" sz="1600" b="1" dirty="0"/>
          </a:p>
          <a:p>
            <a:pPr defTabSz="363855">
              <a:lnSpc>
                <a:spcPct val="120000"/>
              </a:lnSpc>
            </a:pPr>
            <a:r>
              <a:rPr lang="en-US" altLang="zh-CN" sz="1600" b="1" dirty="0"/>
              <a:t>		</a:t>
            </a:r>
            <a:r>
              <a:rPr lang="en-US" altLang="zh-CN" sz="1600" b="1" dirty="0" err="1"/>
              <a:t>scanf</a:t>
            </a:r>
            <a:r>
              <a:rPr lang="en-US" altLang="zh-CN" sz="1600" b="1" dirty="0"/>
              <a:t>("%</a:t>
            </a:r>
            <a:r>
              <a:rPr lang="en-US" altLang="zh-CN" sz="1600" b="1" dirty="0" err="1"/>
              <a:t>d",p</a:t>
            </a:r>
            <a:r>
              <a:rPr lang="en-US" altLang="zh-CN" sz="1600" b="1" dirty="0"/>
              <a:t>++);	//</a:t>
            </a:r>
            <a:r>
              <a:rPr lang="zh-CN" altLang="en-US" sz="1600" b="1" dirty="0"/>
              <a:t>输入</a:t>
            </a:r>
            <a:r>
              <a:rPr lang="en-US" altLang="zh-CN" sz="1600" b="1" dirty="0"/>
              <a:t>10</a:t>
            </a:r>
            <a:r>
              <a:rPr lang="zh-CN" altLang="en-US" sz="1600" b="1" dirty="0"/>
              <a:t>个整数</a:t>
            </a:r>
            <a:endParaRPr lang="zh-CN" altLang="en-US" sz="1600" b="1" dirty="0"/>
          </a:p>
          <a:p>
            <a:pPr defTabSz="363855">
              <a:lnSpc>
                <a:spcPct val="120000"/>
              </a:lnSpc>
            </a:pPr>
            <a:r>
              <a:rPr lang="zh-CN" altLang="en-US" sz="1600" b="1" dirty="0"/>
              <a:t>	</a:t>
            </a:r>
            <a:r>
              <a:rPr lang="en-US" altLang="zh-CN" sz="1600" b="1" dirty="0">
                <a:solidFill>
                  <a:srgbClr val="FF0000"/>
                </a:solidFill>
              </a:rPr>
              <a:t>p=a;</a:t>
            </a:r>
            <a:r>
              <a:rPr lang="en-US" altLang="zh-CN" sz="1600" b="1" dirty="0"/>
              <a:t>	//</a:t>
            </a:r>
            <a:r>
              <a:rPr lang="zh-CN" altLang="en-US" sz="1600" b="1" dirty="0"/>
              <a:t>指针变量</a:t>
            </a:r>
            <a:r>
              <a:rPr lang="en-US" altLang="zh-CN" sz="1600" b="1" dirty="0"/>
              <a:t>p</a:t>
            </a:r>
            <a:r>
              <a:rPr lang="zh-CN" altLang="en-US" sz="1600" b="1" dirty="0"/>
              <a:t>重新指向</a:t>
            </a:r>
            <a:r>
              <a:rPr lang="en-US" altLang="zh-CN" sz="1600" b="1" dirty="0"/>
              <a:t>a[0]</a:t>
            </a:r>
            <a:endParaRPr lang="en-US" altLang="zh-CN" sz="1600" b="1" dirty="0"/>
          </a:p>
          <a:p>
            <a:pPr defTabSz="363855">
              <a:lnSpc>
                <a:spcPct val="120000"/>
              </a:lnSpc>
            </a:pPr>
            <a:r>
              <a:rPr lang="en-US" altLang="zh-CN" sz="1600" b="1" dirty="0"/>
              <a:t>	sort(p,10);			//</a:t>
            </a:r>
            <a:r>
              <a:rPr lang="zh-CN" altLang="en-US" sz="1600" b="1" dirty="0"/>
              <a:t>调用</a:t>
            </a:r>
            <a:r>
              <a:rPr lang="en-US" altLang="zh-CN" sz="1600" b="1" dirty="0"/>
              <a:t>sort</a:t>
            </a:r>
            <a:r>
              <a:rPr lang="zh-CN" altLang="en-US" sz="1600" b="1" dirty="0"/>
              <a:t>函数</a:t>
            </a:r>
            <a:endParaRPr lang="zh-CN" altLang="en-US" sz="1600" b="1" dirty="0"/>
          </a:p>
          <a:p>
            <a:pPr defTabSz="363855">
              <a:lnSpc>
                <a:spcPct val="120000"/>
              </a:lnSpc>
            </a:pPr>
            <a:r>
              <a:rPr lang="zh-CN" altLang="en-US" sz="1600" b="1" dirty="0"/>
              <a:t>	</a:t>
            </a:r>
            <a:r>
              <a:rPr lang="en-US" altLang="zh-CN" sz="1600" b="1" dirty="0"/>
              <a:t>for(p=</a:t>
            </a:r>
            <a:r>
              <a:rPr lang="en-US" altLang="zh-CN" sz="1600" b="1" dirty="0" err="1"/>
              <a:t>a,i</a:t>
            </a:r>
            <a:r>
              <a:rPr lang="en-US" altLang="zh-CN" sz="1600" b="1" dirty="0"/>
              <a:t>=0;i&lt;10;i++)</a:t>
            </a:r>
            <a:endParaRPr lang="en-US" altLang="zh-CN" sz="1600" b="1" dirty="0"/>
          </a:p>
          <a:p>
            <a:pPr defTabSz="363855">
              <a:lnSpc>
                <a:spcPct val="120000"/>
              </a:lnSpc>
            </a:pPr>
            <a:r>
              <a:rPr lang="en-US" altLang="zh-CN" sz="1600" b="1" dirty="0"/>
              <a:t>	{	</a:t>
            </a:r>
            <a:r>
              <a:rPr lang="en-US" altLang="zh-CN" sz="1600" b="1" dirty="0" err="1"/>
              <a:t>printf</a:t>
            </a:r>
            <a:r>
              <a:rPr lang="en-US" altLang="zh-CN" sz="1600" b="1" dirty="0"/>
              <a:t>("%d ",*p);	//</a:t>
            </a:r>
            <a:r>
              <a:rPr lang="zh-CN" altLang="en-US" sz="1600" b="1" dirty="0"/>
              <a:t>输出排序后的</a:t>
            </a:r>
            <a:r>
              <a:rPr lang="en-US" altLang="zh-CN" sz="1600" b="1" dirty="0"/>
              <a:t>10</a:t>
            </a:r>
            <a:r>
              <a:rPr lang="zh-CN" altLang="en-US" sz="1600" b="1" dirty="0"/>
              <a:t>个数组元素</a:t>
            </a:r>
            <a:endParaRPr lang="zh-CN" altLang="en-US" sz="1600" b="1" dirty="0"/>
          </a:p>
          <a:p>
            <a:pPr defTabSz="363855">
              <a:lnSpc>
                <a:spcPct val="120000"/>
              </a:lnSpc>
            </a:pPr>
            <a:r>
              <a:rPr lang="zh-CN" altLang="en-US" sz="1600" b="1" dirty="0"/>
              <a:t>		</a:t>
            </a:r>
            <a:r>
              <a:rPr lang="en-US" altLang="zh-CN" sz="1600" b="1" dirty="0"/>
              <a:t>p++;</a:t>
            </a:r>
            <a:endParaRPr lang="en-US" altLang="zh-CN" sz="1600" b="1" dirty="0"/>
          </a:p>
          <a:p>
            <a:pPr defTabSz="363855">
              <a:lnSpc>
                <a:spcPct val="120000"/>
              </a:lnSpc>
            </a:pPr>
            <a:r>
              <a:rPr lang="en-US" altLang="zh-CN" sz="1600" b="1" dirty="0"/>
              <a:t>	}</a:t>
            </a:r>
            <a:endParaRPr lang="en-US" altLang="zh-CN" sz="1600" b="1" dirty="0"/>
          </a:p>
          <a:p>
            <a:pPr defTabSz="363855">
              <a:lnSpc>
                <a:spcPct val="120000"/>
              </a:lnSpc>
            </a:pPr>
            <a:r>
              <a:rPr lang="en-US" altLang="zh-CN" sz="1600" b="1" dirty="0"/>
              <a:t>	</a:t>
            </a:r>
            <a:r>
              <a:rPr lang="en-US" altLang="zh-CN" sz="1600" b="1" dirty="0" err="1"/>
              <a:t>printf</a:t>
            </a:r>
            <a:r>
              <a:rPr lang="en-US" altLang="zh-CN" sz="1600" b="1" dirty="0"/>
              <a:t>("\n");</a:t>
            </a:r>
            <a:endParaRPr lang="en-US" altLang="zh-CN" sz="1600" b="1" dirty="0"/>
          </a:p>
          <a:p>
            <a:pPr defTabSz="363855">
              <a:lnSpc>
                <a:spcPct val="120000"/>
              </a:lnSpc>
            </a:pPr>
            <a:r>
              <a:rPr lang="en-US" altLang="zh-CN" sz="1600" b="1" dirty="0"/>
              <a:t>	return 0;</a:t>
            </a:r>
            <a:endParaRPr lang="en-US" altLang="zh-CN" sz="1600" b="1" dirty="0"/>
          </a:p>
          <a:p>
            <a:pPr defTabSz="363855">
              <a:lnSpc>
                <a:spcPct val="120000"/>
              </a:lnSpc>
            </a:pPr>
            <a:r>
              <a:rPr lang="en-US" altLang="zh-CN" sz="1600" b="1" dirty="0"/>
              <a:t>}</a:t>
            </a:r>
            <a:endParaRPr lang="en-US" altLang="zh-CN" sz="1600" b="1" dirty="0"/>
          </a:p>
          <a:p>
            <a:endParaRPr lang="en-US" altLang="zh-CN" sz="2400" b="1" dirty="0"/>
          </a:p>
        </p:txBody>
      </p:sp>
      <p:sp>
        <p:nvSpPr>
          <p:cNvPr id="3" name="文本框 2"/>
          <p:cNvSpPr txBox="1"/>
          <p:nvPr/>
        </p:nvSpPr>
        <p:spPr>
          <a:xfrm>
            <a:off x="6254285" y="1066605"/>
            <a:ext cx="6830009" cy="2732479"/>
          </a:xfrm>
          <a:prstGeom prst="rect">
            <a:avLst/>
          </a:prstGeom>
          <a:noFill/>
        </p:spPr>
        <p:txBody>
          <a:bodyPr wrap="square" rtlCol="0">
            <a:spAutoFit/>
          </a:bodyPr>
          <a:lstStyle/>
          <a:p>
            <a:pPr defTabSz="363855">
              <a:lnSpc>
                <a:spcPct val="120000"/>
              </a:lnSpc>
            </a:pPr>
            <a:r>
              <a:rPr lang="en-US" altLang="zh-CN" sz="1600" b="1" dirty="0"/>
              <a:t>void sort(int x[],int n)			//</a:t>
            </a:r>
            <a:r>
              <a:rPr lang="zh-CN" altLang="en-US" sz="1600" b="1" dirty="0"/>
              <a:t>定义</a:t>
            </a:r>
            <a:r>
              <a:rPr lang="en-US" altLang="zh-CN" sz="1600" b="1" dirty="0"/>
              <a:t>sort</a:t>
            </a:r>
            <a:r>
              <a:rPr lang="zh-CN" altLang="en-US" sz="1600" b="1" dirty="0"/>
              <a:t>函数，</a:t>
            </a:r>
            <a:r>
              <a:rPr lang="en-US" altLang="zh-CN" sz="1600" b="1" dirty="0"/>
              <a:t>x</a:t>
            </a:r>
            <a:r>
              <a:rPr lang="zh-CN" altLang="en-US" sz="1600" b="1" dirty="0"/>
              <a:t>是形参数组名 </a:t>
            </a:r>
            <a:endParaRPr lang="zh-CN" altLang="en-US" sz="1600" b="1" dirty="0"/>
          </a:p>
          <a:p>
            <a:pPr defTabSz="363855">
              <a:lnSpc>
                <a:spcPct val="120000"/>
              </a:lnSpc>
            </a:pPr>
            <a:r>
              <a:rPr lang="en-US" altLang="zh-CN" sz="1600" b="1" dirty="0"/>
              <a:t>{	int </a:t>
            </a:r>
            <a:r>
              <a:rPr lang="en-US" altLang="zh-CN" sz="1600" b="1" dirty="0" err="1"/>
              <a:t>i,j,t</a:t>
            </a:r>
            <a:r>
              <a:rPr lang="en-US" altLang="zh-CN" sz="1600" b="1" dirty="0"/>
              <a:t>;</a:t>
            </a:r>
            <a:endParaRPr lang="en-US" altLang="zh-CN" sz="1600" b="1" dirty="0"/>
          </a:p>
          <a:p>
            <a:pPr defTabSz="363855">
              <a:lnSpc>
                <a:spcPct val="120000"/>
              </a:lnSpc>
            </a:pPr>
            <a:r>
              <a:rPr lang="en-US" altLang="zh-CN" sz="1600" b="1" dirty="0"/>
              <a:t>	</a:t>
            </a:r>
            <a:r>
              <a:rPr lang="en-US" altLang="zh-CN" sz="1600" b="1" dirty="0">
                <a:solidFill>
                  <a:srgbClr val="FF0000"/>
                </a:solidFill>
              </a:rPr>
              <a:t>for(</a:t>
            </a:r>
            <a:r>
              <a:rPr lang="en-US" altLang="zh-CN" sz="1600" b="1" dirty="0" err="1">
                <a:solidFill>
                  <a:srgbClr val="FF0000"/>
                </a:solidFill>
              </a:rPr>
              <a:t>i</a:t>
            </a:r>
            <a:r>
              <a:rPr lang="en-US" altLang="zh-CN" sz="1600" b="1" dirty="0">
                <a:solidFill>
                  <a:srgbClr val="FF0000"/>
                </a:solidFill>
              </a:rPr>
              <a:t>=0;i&lt;n-1;i++)</a:t>
            </a:r>
            <a:endParaRPr lang="en-US" altLang="zh-CN" sz="1600" b="1" dirty="0">
              <a:solidFill>
                <a:srgbClr val="FF0000"/>
              </a:solidFill>
            </a:endParaRPr>
          </a:p>
          <a:p>
            <a:pPr defTabSz="363855">
              <a:lnSpc>
                <a:spcPct val="120000"/>
              </a:lnSpc>
            </a:pPr>
            <a:r>
              <a:rPr lang="en-US" altLang="zh-CN" sz="1600" b="1" dirty="0">
                <a:solidFill>
                  <a:srgbClr val="FF0000"/>
                </a:solidFill>
              </a:rPr>
              <a:t>	{	</a:t>
            </a:r>
            <a:endParaRPr lang="en-US" altLang="zh-CN" sz="1600" b="1" dirty="0">
              <a:solidFill>
                <a:srgbClr val="FF0000"/>
              </a:solidFill>
            </a:endParaRPr>
          </a:p>
          <a:p>
            <a:pPr defTabSz="363855">
              <a:lnSpc>
                <a:spcPct val="120000"/>
              </a:lnSpc>
            </a:pPr>
            <a:r>
              <a:rPr lang="en-US" altLang="zh-CN" sz="1600" b="1" dirty="0">
                <a:solidFill>
                  <a:srgbClr val="FF0000"/>
                </a:solidFill>
              </a:rPr>
              <a:t>		for(j=i+1;j&lt;</a:t>
            </a:r>
            <a:r>
              <a:rPr lang="en-US" altLang="zh-CN" sz="1600" b="1" dirty="0" err="1">
                <a:solidFill>
                  <a:srgbClr val="FF0000"/>
                </a:solidFill>
              </a:rPr>
              <a:t>n;j</a:t>
            </a:r>
            <a:r>
              <a:rPr lang="en-US" altLang="zh-CN" sz="1600" b="1" dirty="0">
                <a:solidFill>
                  <a:srgbClr val="FF0000"/>
                </a:solidFill>
              </a:rPr>
              <a:t>++)</a:t>
            </a:r>
            <a:endParaRPr lang="en-US" altLang="zh-CN" sz="1600" b="1" dirty="0">
              <a:solidFill>
                <a:srgbClr val="FF0000"/>
              </a:solidFill>
            </a:endParaRPr>
          </a:p>
          <a:p>
            <a:pPr defTabSz="363855">
              <a:lnSpc>
                <a:spcPct val="120000"/>
              </a:lnSpc>
            </a:pPr>
            <a:r>
              <a:rPr lang="en-US" altLang="zh-CN" sz="1600" b="1" dirty="0">
                <a:solidFill>
                  <a:srgbClr val="FF0000"/>
                </a:solidFill>
              </a:rPr>
              <a:t>			if(x[</a:t>
            </a:r>
            <a:r>
              <a:rPr lang="en-US" altLang="zh-CN" sz="1600" b="1" dirty="0" err="1">
                <a:solidFill>
                  <a:srgbClr val="FF0000"/>
                </a:solidFill>
              </a:rPr>
              <a:t>i</a:t>
            </a:r>
            <a:r>
              <a:rPr lang="en-US" altLang="zh-CN" sz="1600" b="1" dirty="0">
                <a:solidFill>
                  <a:srgbClr val="FF0000"/>
                </a:solidFill>
              </a:rPr>
              <a:t>]&lt;x[j]) </a:t>
            </a:r>
            <a:endParaRPr lang="en-US" altLang="zh-CN" sz="1600" b="1" dirty="0">
              <a:solidFill>
                <a:srgbClr val="FF0000"/>
              </a:solidFill>
            </a:endParaRPr>
          </a:p>
          <a:p>
            <a:pPr defTabSz="363855">
              <a:lnSpc>
                <a:spcPct val="120000"/>
              </a:lnSpc>
            </a:pPr>
            <a:r>
              <a:rPr lang="en-US" altLang="zh-CN" sz="1600" b="1" dirty="0">
                <a:solidFill>
                  <a:srgbClr val="FF0000"/>
                </a:solidFill>
              </a:rPr>
              <a:t>		{	t=x[</a:t>
            </a:r>
            <a:r>
              <a:rPr lang="en-US" altLang="zh-CN" sz="1600" b="1" dirty="0" err="1">
                <a:solidFill>
                  <a:srgbClr val="FF0000"/>
                </a:solidFill>
              </a:rPr>
              <a:t>i</a:t>
            </a:r>
            <a:r>
              <a:rPr lang="en-US" altLang="zh-CN" sz="1600" b="1" dirty="0">
                <a:solidFill>
                  <a:srgbClr val="FF0000"/>
                </a:solidFill>
              </a:rPr>
              <a:t>]; x[</a:t>
            </a:r>
            <a:r>
              <a:rPr lang="en-US" altLang="zh-CN" sz="1600" b="1" dirty="0" err="1">
                <a:solidFill>
                  <a:srgbClr val="FF0000"/>
                </a:solidFill>
              </a:rPr>
              <a:t>i</a:t>
            </a:r>
            <a:r>
              <a:rPr lang="en-US" altLang="zh-CN" sz="1600" b="1" dirty="0">
                <a:solidFill>
                  <a:srgbClr val="FF0000"/>
                </a:solidFill>
              </a:rPr>
              <a:t>]=x[j]; x[j]=t;}</a:t>
            </a:r>
            <a:endParaRPr lang="en-US" altLang="zh-CN" sz="1600" b="1" dirty="0">
              <a:solidFill>
                <a:srgbClr val="FF0000"/>
              </a:solidFill>
            </a:endParaRPr>
          </a:p>
          <a:p>
            <a:pPr defTabSz="363855">
              <a:lnSpc>
                <a:spcPct val="120000"/>
              </a:lnSpc>
            </a:pPr>
            <a:r>
              <a:rPr lang="en-US" altLang="zh-CN" sz="1600" b="1" dirty="0"/>
              <a:t>	}</a:t>
            </a:r>
            <a:endParaRPr lang="en-US" altLang="zh-CN" sz="1600" b="1" dirty="0"/>
          </a:p>
          <a:p>
            <a:pPr defTabSz="363855">
              <a:lnSpc>
                <a:spcPct val="120000"/>
              </a:lnSpc>
            </a:pPr>
            <a:r>
              <a:rPr lang="en-US" altLang="zh-CN" sz="1600" b="1" dirty="0"/>
              <a:t>}</a:t>
            </a:r>
            <a:endParaRPr lang="zh-CN" altLang="en-US" sz="1600" b="1" dirty="0"/>
          </a:p>
        </p:txBody>
      </p:sp>
      <p:sp>
        <p:nvSpPr>
          <p:cNvPr id="9" name="圆角矩形 33"/>
          <p:cNvSpPr/>
          <p:nvPr/>
        </p:nvSpPr>
        <p:spPr>
          <a:xfrm>
            <a:off x="6209955" y="4075221"/>
            <a:ext cx="5903147" cy="2625038"/>
          </a:xfrm>
          <a:prstGeom prst="roundRect">
            <a:avLst>
              <a:gd name="adj" fmla="val 1363"/>
            </a:avLst>
          </a:prstGeom>
          <a:noFill/>
        </p:spPr>
        <p:style>
          <a:lnRef idx="2">
            <a:schemeClr val="accent1"/>
          </a:lnRef>
          <a:fillRef idx="1">
            <a:schemeClr val="lt1"/>
          </a:fillRef>
          <a:effectRef idx="0">
            <a:schemeClr val="accent1"/>
          </a:effectRef>
          <a:fontRef idx="minor">
            <a:schemeClr val="dk1"/>
          </a:fontRef>
        </p:style>
        <p:txBody>
          <a:bodyPr numCol="1" spcCol="360000" rtlCol="0" anchor="t"/>
          <a:lstStyle/>
          <a:p>
            <a:pPr defTabSz="363855"/>
            <a:r>
              <a:rPr lang="en-US" altLang="zh-CN" sz="1600" b="1" dirty="0">
                <a:solidFill>
                  <a:schemeClr val="tx1"/>
                </a:solidFill>
              </a:rPr>
              <a:t>void sort(int *</a:t>
            </a:r>
            <a:r>
              <a:rPr lang="en-US" altLang="zh-CN" sz="1600" b="1" dirty="0" err="1">
                <a:solidFill>
                  <a:schemeClr val="tx1"/>
                </a:solidFill>
              </a:rPr>
              <a:t>x,int</a:t>
            </a:r>
            <a:r>
              <a:rPr lang="en-US" altLang="zh-CN" sz="1600" b="1" dirty="0">
                <a:solidFill>
                  <a:schemeClr val="tx1"/>
                </a:solidFill>
              </a:rPr>
              <a:t> n)				//</a:t>
            </a:r>
            <a:r>
              <a:rPr lang="zh-CN" altLang="en-US" sz="1600" b="1" dirty="0">
                <a:solidFill>
                  <a:schemeClr val="tx1"/>
                </a:solidFill>
              </a:rPr>
              <a:t>形参</a:t>
            </a:r>
            <a:r>
              <a:rPr lang="en-US" altLang="zh-CN" sz="1600" b="1" dirty="0">
                <a:solidFill>
                  <a:schemeClr val="tx1"/>
                </a:solidFill>
              </a:rPr>
              <a:t>x</a:t>
            </a:r>
            <a:r>
              <a:rPr lang="zh-CN" altLang="en-US" sz="1600" b="1" dirty="0">
                <a:solidFill>
                  <a:schemeClr val="tx1"/>
                </a:solidFill>
              </a:rPr>
              <a:t>是指针变量</a:t>
            </a:r>
            <a:endParaRPr lang="zh-CN" altLang="en-US" sz="1600" b="1" dirty="0">
              <a:solidFill>
                <a:schemeClr val="tx1"/>
              </a:solidFill>
            </a:endParaRPr>
          </a:p>
          <a:p>
            <a:pPr defTabSz="363855"/>
            <a:r>
              <a:rPr lang="en-US" altLang="zh-CN" sz="1600" b="1" dirty="0">
                <a:solidFill>
                  <a:schemeClr val="tx1"/>
                </a:solidFill>
              </a:rPr>
              <a:t>{	int </a:t>
            </a:r>
            <a:r>
              <a:rPr lang="en-US" altLang="zh-CN" sz="1600" b="1" dirty="0" err="1">
                <a:solidFill>
                  <a:schemeClr val="tx1"/>
                </a:solidFill>
              </a:rPr>
              <a:t>i,j,t</a:t>
            </a:r>
            <a:r>
              <a:rPr lang="en-US" altLang="zh-CN" sz="1600" b="1" dirty="0">
                <a:solidFill>
                  <a:schemeClr val="tx1"/>
                </a:solidFill>
              </a:rPr>
              <a:t>;</a:t>
            </a:r>
            <a:endParaRPr lang="en-US" altLang="zh-CN" sz="1600" b="1" dirty="0">
              <a:solidFill>
                <a:schemeClr val="tx1"/>
              </a:solidFill>
            </a:endParaRPr>
          </a:p>
          <a:p>
            <a:pPr defTabSz="363855"/>
            <a:r>
              <a:rPr lang="en-US" altLang="zh-CN" sz="1600" b="1" dirty="0">
                <a:solidFill>
                  <a:schemeClr val="tx1"/>
                </a:solidFill>
              </a:rPr>
              <a:t>	</a:t>
            </a:r>
            <a:r>
              <a:rPr lang="en-US" altLang="zh-CN" sz="1600" b="1" dirty="0">
                <a:solidFill>
                  <a:srgbClr val="FF0000"/>
                </a:solidFill>
              </a:rPr>
              <a:t>for(</a:t>
            </a:r>
            <a:r>
              <a:rPr lang="en-US" altLang="zh-CN" sz="1600" b="1" dirty="0" err="1">
                <a:solidFill>
                  <a:srgbClr val="FF0000"/>
                </a:solidFill>
              </a:rPr>
              <a:t>i</a:t>
            </a:r>
            <a:r>
              <a:rPr lang="en-US" altLang="zh-CN" sz="1600" b="1" dirty="0">
                <a:solidFill>
                  <a:srgbClr val="FF0000"/>
                </a:solidFill>
              </a:rPr>
              <a:t>=0;i&lt;n-1;i++)</a:t>
            </a:r>
            <a:endParaRPr lang="en-US" altLang="zh-CN" sz="1600" b="1" dirty="0">
              <a:solidFill>
                <a:srgbClr val="FF0000"/>
              </a:solidFill>
            </a:endParaRPr>
          </a:p>
          <a:p>
            <a:pPr defTabSz="363855"/>
            <a:r>
              <a:rPr lang="en-US" altLang="zh-CN" sz="1600" b="1" dirty="0">
                <a:solidFill>
                  <a:srgbClr val="FF0000"/>
                </a:solidFill>
              </a:rPr>
              <a:t>	{			</a:t>
            </a:r>
            <a:endParaRPr lang="en-US" altLang="zh-CN" sz="1600" b="1" dirty="0">
              <a:solidFill>
                <a:srgbClr val="FF0000"/>
              </a:solidFill>
            </a:endParaRPr>
          </a:p>
          <a:p>
            <a:pPr defTabSz="363855"/>
            <a:r>
              <a:rPr lang="en-US" altLang="zh-CN" sz="1600" b="1" dirty="0">
                <a:solidFill>
                  <a:srgbClr val="FF0000"/>
                </a:solidFill>
              </a:rPr>
              <a:t>		for(j=i+1;j&lt;</a:t>
            </a:r>
            <a:r>
              <a:rPr lang="en-US" altLang="zh-CN" sz="1600" b="1" dirty="0" err="1">
                <a:solidFill>
                  <a:srgbClr val="FF0000"/>
                </a:solidFill>
              </a:rPr>
              <a:t>n;j</a:t>
            </a:r>
            <a:r>
              <a:rPr lang="en-US" altLang="zh-CN" sz="1600" b="1" dirty="0">
                <a:solidFill>
                  <a:srgbClr val="FF0000"/>
                </a:solidFill>
              </a:rPr>
              <a:t>++)</a:t>
            </a:r>
            <a:endParaRPr lang="en-US" altLang="zh-CN" sz="1600" b="1" dirty="0">
              <a:solidFill>
                <a:srgbClr val="FF0000"/>
              </a:solidFill>
            </a:endParaRPr>
          </a:p>
          <a:p>
            <a:pPr defTabSz="363855"/>
            <a:r>
              <a:rPr lang="en-US" altLang="zh-CN" sz="1600" b="1" dirty="0">
                <a:solidFill>
                  <a:srgbClr val="FF0000"/>
                </a:solidFill>
              </a:rPr>
              <a:t>			if(*(</a:t>
            </a:r>
            <a:r>
              <a:rPr lang="en-US" altLang="zh-CN" sz="1600" b="1" dirty="0" err="1">
                <a:solidFill>
                  <a:srgbClr val="FF0000"/>
                </a:solidFill>
              </a:rPr>
              <a:t>x+j</a:t>
            </a:r>
            <a:r>
              <a:rPr lang="en-US" altLang="zh-CN" sz="1600" b="1" dirty="0">
                <a:solidFill>
                  <a:srgbClr val="FF0000"/>
                </a:solidFill>
              </a:rPr>
              <a:t>)&lt;*(</a:t>
            </a:r>
            <a:r>
              <a:rPr lang="en-US" altLang="zh-CN" sz="1600" b="1" dirty="0" err="1">
                <a:solidFill>
                  <a:srgbClr val="FF0000"/>
                </a:solidFill>
              </a:rPr>
              <a:t>x+k</a:t>
            </a:r>
            <a:r>
              <a:rPr lang="en-US" altLang="zh-CN" sz="1600" b="1" dirty="0">
                <a:solidFill>
                  <a:srgbClr val="FF0000"/>
                </a:solidFill>
              </a:rPr>
              <a:t>))           //*(</a:t>
            </a:r>
            <a:r>
              <a:rPr lang="en-US" altLang="zh-CN" sz="1600" b="1" dirty="0" err="1">
                <a:solidFill>
                  <a:srgbClr val="FF0000"/>
                </a:solidFill>
              </a:rPr>
              <a:t>x+j</a:t>
            </a:r>
            <a:r>
              <a:rPr lang="en-US" altLang="zh-CN" sz="1600" b="1" dirty="0">
                <a:solidFill>
                  <a:srgbClr val="FF0000"/>
                </a:solidFill>
              </a:rPr>
              <a:t>)</a:t>
            </a:r>
            <a:r>
              <a:rPr lang="zh-CN" altLang="en-US" sz="1600" b="1" dirty="0">
                <a:solidFill>
                  <a:srgbClr val="FF0000"/>
                </a:solidFill>
              </a:rPr>
              <a:t>就是</a:t>
            </a:r>
            <a:r>
              <a:rPr lang="en-US" altLang="zh-CN" sz="1600" b="1" dirty="0">
                <a:solidFill>
                  <a:srgbClr val="FF0000"/>
                </a:solidFill>
              </a:rPr>
              <a:t>x[j]</a:t>
            </a:r>
            <a:r>
              <a:rPr lang="zh-CN" altLang="en-US" sz="1600" b="1" dirty="0">
                <a:solidFill>
                  <a:srgbClr val="FF0000"/>
                </a:solidFill>
              </a:rPr>
              <a:t>，其他亦然</a:t>
            </a:r>
            <a:endParaRPr lang="zh-CN" altLang="en-US" sz="1600" b="1" dirty="0">
              <a:solidFill>
                <a:srgbClr val="FF0000"/>
              </a:solidFill>
            </a:endParaRPr>
          </a:p>
          <a:p>
            <a:pPr defTabSz="363855"/>
            <a:r>
              <a:rPr lang="zh-CN" altLang="en-US" sz="1600" b="1" dirty="0">
                <a:solidFill>
                  <a:srgbClr val="FF0000"/>
                </a:solidFill>
              </a:rPr>
              <a:t>	</a:t>
            </a:r>
            <a:r>
              <a:rPr lang="en-US" altLang="zh-CN" sz="1600" b="1" dirty="0">
                <a:solidFill>
                  <a:srgbClr val="FF0000"/>
                </a:solidFill>
              </a:rPr>
              <a:t>		{	t=*(</a:t>
            </a:r>
            <a:r>
              <a:rPr lang="en-US" altLang="zh-CN" sz="1600" b="1" dirty="0" err="1">
                <a:solidFill>
                  <a:srgbClr val="FF0000"/>
                </a:solidFill>
              </a:rPr>
              <a:t>x+i</a:t>
            </a:r>
            <a:r>
              <a:rPr lang="en-US" altLang="zh-CN" sz="1600" b="1" dirty="0">
                <a:solidFill>
                  <a:srgbClr val="FF0000"/>
                </a:solidFill>
              </a:rPr>
              <a:t>); *(</a:t>
            </a:r>
            <a:r>
              <a:rPr lang="en-US" altLang="zh-CN" sz="1600" b="1" dirty="0" err="1">
                <a:solidFill>
                  <a:srgbClr val="FF0000"/>
                </a:solidFill>
              </a:rPr>
              <a:t>x+i</a:t>
            </a:r>
            <a:r>
              <a:rPr lang="en-US" altLang="zh-CN" sz="1600" b="1" dirty="0">
                <a:solidFill>
                  <a:srgbClr val="FF0000"/>
                </a:solidFill>
              </a:rPr>
              <a:t>)=*(</a:t>
            </a:r>
            <a:r>
              <a:rPr lang="en-US" altLang="zh-CN" sz="1600" b="1" dirty="0" err="1">
                <a:solidFill>
                  <a:srgbClr val="FF0000"/>
                </a:solidFill>
              </a:rPr>
              <a:t>x+k</a:t>
            </a:r>
            <a:r>
              <a:rPr lang="en-US" altLang="zh-CN" sz="1600" b="1" dirty="0">
                <a:solidFill>
                  <a:srgbClr val="FF0000"/>
                </a:solidFill>
              </a:rPr>
              <a:t>); *(</a:t>
            </a:r>
            <a:r>
              <a:rPr lang="en-US" altLang="zh-CN" sz="1600" b="1" dirty="0" err="1">
                <a:solidFill>
                  <a:srgbClr val="FF0000"/>
                </a:solidFill>
              </a:rPr>
              <a:t>x+k</a:t>
            </a:r>
            <a:r>
              <a:rPr lang="en-US" altLang="zh-CN" sz="1600" b="1" dirty="0">
                <a:solidFill>
                  <a:srgbClr val="FF0000"/>
                </a:solidFill>
              </a:rPr>
              <a:t>)=t;}</a:t>
            </a:r>
            <a:endParaRPr lang="en-US" altLang="zh-CN" sz="1600" b="1" dirty="0">
              <a:solidFill>
                <a:srgbClr val="FF0000"/>
              </a:solidFill>
            </a:endParaRPr>
          </a:p>
          <a:p>
            <a:pPr defTabSz="363855"/>
            <a:r>
              <a:rPr lang="en-US" altLang="zh-CN" sz="1600" b="1" dirty="0">
                <a:solidFill>
                  <a:srgbClr val="FF0000"/>
                </a:solidFill>
              </a:rPr>
              <a:t>	}</a:t>
            </a:r>
            <a:endParaRPr lang="en-US" altLang="zh-CN" sz="1600" b="1" dirty="0">
              <a:solidFill>
                <a:srgbClr val="FF0000"/>
              </a:solidFill>
            </a:endParaRPr>
          </a:p>
          <a:p>
            <a:pPr defTabSz="363855"/>
            <a:r>
              <a:rPr lang="en-US" altLang="zh-CN" sz="1600" b="1" dirty="0">
                <a:solidFill>
                  <a:srgbClr val="FF0000"/>
                </a:solidFill>
              </a:rPr>
              <a:t>}</a:t>
            </a:r>
            <a:endParaRPr lang="zh-CN" altLang="en-US" sz="1600" b="1" dirty="0">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rot="18900000">
            <a:off x="6679621" y="-1752658"/>
            <a:ext cx="2842292" cy="2842292"/>
          </a:xfrm>
          <a:prstGeom prst="roundRect">
            <a:avLst/>
          </a:prstGeom>
          <a:blipFill dpi="0" rotWithShape="0">
            <a:blip r:embed="rId1"/>
            <a:srcRect/>
            <a:tile tx="0" ty="0" sx="100000" sy="100000" flip="none" algn="l"/>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圆角 6"/>
          <p:cNvSpPr/>
          <p:nvPr/>
        </p:nvSpPr>
        <p:spPr>
          <a:xfrm rot="18900000">
            <a:off x="8817688" y="385409"/>
            <a:ext cx="2842292" cy="2842292"/>
          </a:xfrm>
          <a:prstGeom prst="roundRect">
            <a:avLst/>
          </a:prstGeom>
          <a:blipFill dpi="0" rotWithShape="0">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圆角 7"/>
          <p:cNvSpPr/>
          <p:nvPr/>
        </p:nvSpPr>
        <p:spPr>
          <a:xfrm rot="18900000">
            <a:off x="10955755" y="2523476"/>
            <a:ext cx="2842292" cy="2842292"/>
          </a:xfrm>
          <a:prstGeom prst="roundRect">
            <a:avLst/>
          </a:prstGeom>
          <a:blipFill dpi="0" rotWithShape="0">
            <a:blip r:embed="rId3"/>
            <a:srcRect/>
            <a:tile tx="0" ty="0" sx="100000" sy="100000" flip="none" algn="r"/>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圆角 11"/>
          <p:cNvSpPr/>
          <p:nvPr/>
        </p:nvSpPr>
        <p:spPr>
          <a:xfrm rot="2700000">
            <a:off x="4286798" y="3518130"/>
            <a:ext cx="7479560" cy="7479560"/>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文本框 99"/>
          <p:cNvSpPr txBox="1"/>
          <p:nvPr/>
        </p:nvSpPr>
        <p:spPr>
          <a:xfrm>
            <a:off x="354157" y="2229625"/>
            <a:ext cx="6370493" cy="848246"/>
          </a:xfrm>
          <a:prstGeom prst="rect">
            <a:avLst/>
          </a:prstGeom>
          <a:noFill/>
        </p:spPr>
        <p:txBody>
          <a:bodyPr wrap="square" rtlCol="0">
            <a:spAutoFit/>
          </a:bodyPr>
          <a:lstStyle/>
          <a:p>
            <a:pPr lvl="0" algn="dist">
              <a:lnSpc>
                <a:spcPct val="110000"/>
              </a:lnSpc>
              <a:defRPr/>
            </a:pPr>
            <a:r>
              <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感谢各位的仔细聆听</a:t>
            </a:r>
            <a:endParaRPr lang="zh-CN" altLang="en-US" sz="4800" b="1" dirty="0">
              <a:solidFill>
                <a:srgbClr val="2674A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1" name="文本框 100"/>
          <p:cNvSpPr txBox="1"/>
          <p:nvPr/>
        </p:nvSpPr>
        <p:spPr>
          <a:xfrm>
            <a:off x="389080" y="3111985"/>
            <a:ext cx="6255560" cy="253916"/>
          </a:xfrm>
          <a:prstGeom prst="rect">
            <a:avLst/>
          </a:prstGeom>
          <a:noFill/>
        </p:spPr>
        <p:txBody>
          <a:bodyPr wrap="square" rtlCol="0">
            <a:spAutoFit/>
          </a:bodyPr>
          <a:lstStyle/>
          <a:p>
            <a:pPr lvl="0" algn="dist">
              <a:defRPr/>
            </a:pPr>
            <a:r>
              <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rPr>
              <a:t>- THANK YOU FOR YOUR CAREFUL LISTENING-</a:t>
            </a:r>
            <a:endParaRPr lang="en-US" altLang="zh-CN" sz="105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474667" y="4159445"/>
            <a:ext cx="2335637" cy="335122"/>
            <a:chOff x="853759" y="3501895"/>
            <a:chExt cx="1200364" cy="335122"/>
          </a:xfrm>
          <a:effectLst>
            <a:outerShdw blurRad="50800" dist="38100" dir="2700000" sx="101000" sy="101000" algn="tl" rotWithShape="0">
              <a:prstClr val="black">
                <a:alpha val="40000"/>
              </a:prstClr>
            </a:outerShdw>
          </a:effectLst>
        </p:grpSpPr>
        <p:sp>
          <p:nvSpPr>
            <p:cNvPr id="102" name="矩形: 圆角 101"/>
            <p:cNvSpPr/>
            <p:nvPr/>
          </p:nvSpPr>
          <p:spPr>
            <a:xfrm>
              <a:off x="853759" y="3501895"/>
              <a:ext cx="1200364" cy="335122"/>
            </a:xfrm>
            <a:prstGeom prst="roundRect">
              <a:avLst>
                <a:gd name="adj" fmla="val 50000"/>
              </a:avLst>
            </a:prstGeom>
            <a:solidFill>
              <a:srgbClr val="26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03" name="文本框 102"/>
            <p:cNvSpPr txBox="1"/>
            <p:nvPr/>
          </p:nvSpPr>
          <p:spPr>
            <a:xfrm>
              <a:off x="890314" y="3523862"/>
              <a:ext cx="1119117" cy="307777"/>
            </a:xfrm>
            <a:prstGeom prst="rect">
              <a:avLst/>
            </a:prstGeom>
            <a:noFill/>
          </p:spPr>
          <p:txBody>
            <a:bodyPr wrap="square" rtlCol="0">
              <a:spAutoFit/>
            </a:bodyPr>
            <a:lstStyle/>
            <a:p>
              <a:pPr lvl="0">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讲解人：杨溢翔</a:t>
              </a:r>
              <a:endPar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sp>
        <p:nvSpPr>
          <p:cNvPr id="112" name="矩形: 圆角 111"/>
          <p:cNvSpPr/>
          <p:nvPr/>
        </p:nvSpPr>
        <p:spPr>
          <a:xfrm rot="18900000">
            <a:off x="10955755" y="-1752658"/>
            <a:ext cx="2842292" cy="2842292"/>
          </a:xfrm>
          <a:prstGeom prst="roundRect">
            <a:avLst/>
          </a:prstGeom>
          <a:blipFill dpi="0" rotWithShape="0">
            <a:blip r:embed="rId4"/>
            <a:srcRect/>
            <a:tile tx="0" ty="0" sx="100000" sy="100000" flip="none" algn="ctr"/>
          </a:blipFill>
          <a:ln w="69850">
            <a:solidFill>
              <a:srgbClr val="26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43" y="1500052"/>
            <a:ext cx="2653751" cy="584188"/>
          </a:xfrm>
          <a:prstGeom prst="rect">
            <a:avLst/>
          </a:prstGeom>
          <a:effectLst>
            <a:outerShdw blurRad="50800" dist="38100" dir="2700000" sx="101000" sy="101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11075802" y="5741802"/>
            <a:ext cx="2232396" cy="2232396"/>
          </a:xfrm>
          <a:prstGeom prst="roundRect">
            <a:avLst>
              <a:gd name="adj" fmla="val 10719"/>
            </a:avLst>
          </a:prstGeom>
          <a:solidFill>
            <a:srgbClr val="2674AE"/>
          </a:solidFill>
          <a:ln w="136525">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11220537" y="6268703"/>
            <a:ext cx="998759"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08</a:t>
            </a:r>
            <a:endParaRPr kumimoji="0" lang="zh-CN" altLang="en-US" sz="24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45429" y="250833"/>
            <a:ext cx="3831656" cy="706755"/>
            <a:chOff x="472997" y="320031"/>
            <a:chExt cx="3831656" cy="706755"/>
          </a:xfrm>
        </p:grpSpPr>
        <p:sp>
          <p:nvSpPr>
            <p:cNvPr id="14" name="矩形: 圆角 13"/>
            <p:cNvSpPr/>
            <p:nvPr/>
          </p:nvSpPr>
          <p:spPr>
            <a:xfrm rot="2700000">
              <a:off x="517538" y="380769"/>
              <a:ext cx="558618" cy="558618"/>
            </a:xfrm>
            <a:prstGeom prst="roundRect">
              <a:avLst>
                <a:gd name="adj" fmla="val 10719"/>
              </a:avLst>
            </a:prstGeom>
            <a:solidFill>
              <a:srgbClr val="2674AE"/>
            </a:solidFill>
            <a:ln w="63500">
              <a:solidFill>
                <a:srgbClr val="CFE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472997" y="460023"/>
              <a:ext cx="647700" cy="39878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08</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243953" y="320031"/>
              <a:ext cx="30607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rPr>
                <a:t>整型数据</a:t>
              </a:r>
              <a:endParaRPr lang="zh-CN" altLang="en-US" sz="4000" b="1" spc="300" dirty="0">
                <a:solidFill>
                  <a:srgbClr val="000000">
                    <a:lumMod val="75000"/>
                    <a:lumOff val="25000"/>
                  </a:srgbClr>
                </a:solidFill>
                <a:effectLst>
                  <a:outerShdw blurRad="38100" dist="38100" dir="2700000" algn="tl">
                    <a:srgbClr val="000000">
                      <a:alpha val="43137"/>
                    </a:srgbClr>
                  </a:outerShdw>
                </a:effectLst>
                <a:latin typeface="Century Gothic" panose="020B0502020202020204" pitchFamily="34" charset="0"/>
                <a:ea typeface="微软雅黑" panose="020B0503020204020204" pitchFamily="34" charset="-122"/>
                <a:cs typeface="经典综艺体简" panose="02010609000101010101" pitchFamily="49" charset="-122"/>
              </a:endParaRPr>
            </a:p>
          </p:txBody>
        </p:sp>
      </p:grpSp>
      <mc:AlternateContent xmlns:mc="http://schemas.openxmlformats.org/markup-compatibility/2006">
        <mc:Choice xmlns:a14="http://schemas.microsoft.com/office/drawing/2010/main" Requires="a14">
          <p:sp>
            <p:nvSpPr>
              <p:cNvPr id="2" name="文本框 1"/>
              <p:cNvSpPr txBox="1"/>
              <p:nvPr/>
            </p:nvSpPr>
            <p:spPr>
              <a:xfrm>
                <a:off x="828392" y="957490"/>
                <a:ext cx="10391976" cy="5569585"/>
              </a:xfrm>
              <a:prstGeom prst="rect">
                <a:avLst/>
              </a:prstGeom>
              <a:noFill/>
            </p:spPr>
            <p:txBody>
              <a:bodyPr wrap="square" rtlCol="0">
                <a:spAutoFit/>
              </a:bodyPr>
              <a:lstStyle/>
              <a:p>
                <a:pPr indent="0" algn="just">
                  <a:buFont typeface="Wingdings" panose="05000000000000000000" pitchFamily="2" charset="2"/>
                  <a:buNone/>
                </a:pPr>
                <a:r>
                  <a:rPr lang="zh-CN" altLang="en-US" sz="3200" dirty="0"/>
                  <a:t>字节长度：</a:t>
                </a:r>
                <a:r>
                  <a:rPr lang="zh-CN" altLang="en-US" sz="3200" dirty="0">
                    <a:solidFill>
                      <a:srgbClr val="00B0F0"/>
                    </a:solidFill>
                  </a:rPr>
                  <a:t>short(2),int(4),long(4),long long(8)</a:t>
                </a:r>
                <a:endParaRPr lang="zh-CN" altLang="en-US" sz="3200" dirty="0">
                  <a:solidFill>
                    <a:srgbClr val="00B0F0"/>
                  </a:solidFill>
                </a:endParaRPr>
              </a:p>
              <a:p>
                <a:pPr indent="0" algn="just">
                  <a:buFont typeface="Wingdings" panose="05000000000000000000" pitchFamily="2" charset="2"/>
                  <a:buNone/>
                </a:pPr>
                <a:r>
                  <a:rPr lang="zh-CN" altLang="en-US" sz="3200" dirty="0"/>
                  <a:t>一个字节能占有</a:t>
                </a:r>
                <a:r>
                  <a:rPr lang="zh-CN" altLang="en-US" sz="3200" dirty="0">
                    <a:solidFill>
                      <a:srgbClr val="00B0F0"/>
                    </a:solidFill>
                  </a:rPr>
                  <a:t>八个二进制位数</a:t>
                </a:r>
                <a:endParaRPr lang="zh-CN" altLang="en-US" sz="3200" dirty="0">
                  <a:solidFill>
                    <a:srgbClr val="00B0F0"/>
                  </a:solidFill>
                </a:endParaRPr>
              </a:p>
              <a:p>
                <a:pPr indent="0" algn="just">
                  <a:buFont typeface="Wingdings" panose="05000000000000000000" pitchFamily="2" charset="2"/>
                  <a:buNone/>
                </a:pPr>
                <a:r>
                  <a:rPr lang="en-US" altLang="zh-CN" sz="3200" dirty="0">
                    <a:solidFill>
                      <a:srgbClr val="00B0F0"/>
                    </a:solidFill>
                  </a:rPr>
                  <a:t>int</a:t>
                </a:r>
                <a:r>
                  <a:rPr lang="zh-CN" altLang="en-US" sz="3200" dirty="0">
                    <a:solidFill>
                      <a:srgbClr val="00B0F0"/>
                    </a:solidFill>
                  </a:rPr>
                  <a:t>的输出范围是</a:t>
                </a:r>
                <a14:m>
                  <m:oMath xmlns:m="http://schemas.openxmlformats.org/officeDocument/2006/math">
                    <m:sSup>
                      <m:sSupPr>
                        <m:ctrlPr>
                          <a:rPr lang="en-US" altLang="zh-CN" sz="3200" i="1" dirty="0">
                            <a:solidFill>
                              <a:srgbClr val="00B0F0"/>
                            </a:solidFill>
                            <a:latin typeface="Cambria Math" panose="02040503050406030204" pitchFamily="18" charset="0"/>
                            <a:cs typeface="Cambria Math" panose="02040503050406030204" pitchFamily="18" charset="0"/>
                          </a:rPr>
                        </m:ctrlPr>
                      </m:sSupPr>
                      <m:e>
                        <m:r>
                          <a:rPr lang="en-US" altLang="zh-CN" sz="3200" i="1" dirty="0">
                            <a:solidFill>
                              <a:srgbClr val="00B0F0"/>
                            </a:solidFill>
                            <a:latin typeface="Cambria Math" panose="02040503050406030204" pitchFamily="18" charset="0"/>
                            <a:cs typeface="Cambria Math" panose="02040503050406030204" pitchFamily="18" charset="0"/>
                          </a:rPr>
                          <m:t>−</m:t>
                        </m:r>
                        <m:r>
                          <a:rPr lang="en-US" altLang="zh-CN" sz="3200" i="1" dirty="0">
                            <a:solidFill>
                              <a:srgbClr val="00B0F0"/>
                            </a:solidFill>
                            <a:latin typeface="Cambria Math" panose="02040503050406030204" pitchFamily="18" charset="0"/>
                            <a:cs typeface="Cambria Math" panose="02040503050406030204" pitchFamily="18" charset="0"/>
                          </a:rPr>
                          <m:t>2</m:t>
                        </m:r>
                      </m:e>
                      <m:sup>
                        <m:r>
                          <a:rPr lang="en-US" altLang="zh-CN" sz="3200" i="1" dirty="0">
                            <a:solidFill>
                              <a:srgbClr val="00B0F0"/>
                            </a:solidFill>
                            <a:latin typeface="Cambria Math" panose="02040503050406030204" pitchFamily="18" charset="0"/>
                            <a:cs typeface="Cambria Math" panose="02040503050406030204" pitchFamily="18" charset="0"/>
                          </a:rPr>
                          <m:t>31</m:t>
                        </m:r>
                      </m:sup>
                    </m:sSup>
                    <m:r>
                      <a:rPr lang="en-US" altLang="zh-CN" sz="3200" i="1" dirty="0">
                        <a:solidFill>
                          <a:srgbClr val="00B0F0"/>
                        </a:solidFill>
                        <a:latin typeface="Cambria Math" panose="02040503050406030204" pitchFamily="18" charset="0"/>
                        <a:cs typeface="Cambria Math" panose="02040503050406030204" pitchFamily="18" charset="0"/>
                      </a:rPr>
                      <m:t>~</m:t>
                    </m:r>
                    <m:sSup>
                      <m:sSupPr>
                        <m:ctrlPr>
                          <a:rPr lang="en-US" altLang="zh-CN" sz="3200" i="1" dirty="0">
                            <a:solidFill>
                              <a:srgbClr val="00B0F0"/>
                            </a:solidFill>
                            <a:latin typeface="Cambria Math" panose="02040503050406030204" pitchFamily="18" charset="0"/>
                            <a:cs typeface="Cambria Math" panose="02040503050406030204" pitchFamily="18" charset="0"/>
                          </a:rPr>
                        </m:ctrlPr>
                      </m:sSupPr>
                      <m:e>
                        <m:r>
                          <a:rPr lang="en-US" altLang="zh-CN" sz="3200" i="1" dirty="0">
                            <a:solidFill>
                              <a:srgbClr val="00B0F0"/>
                            </a:solidFill>
                            <a:latin typeface="Cambria Math" panose="02040503050406030204" pitchFamily="18" charset="0"/>
                            <a:cs typeface="Cambria Math" panose="02040503050406030204" pitchFamily="18" charset="0"/>
                          </a:rPr>
                          <m:t>2</m:t>
                        </m:r>
                      </m:e>
                      <m:sup>
                        <m:r>
                          <a:rPr lang="en-US" altLang="zh-CN" sz="3200" i="1" dirty="0">
                            <a:solidFill>
                              <a:srgbClr val="00B0F0"/>
                            </a:solidFill>
                            <a:latin typeface="Cambria Math" panose="02040503050406030204" pitchFamily="18" charset="0"/>
                            <a:cs typeface="Cambria Math" panose="02040503050406030204" pitchFamily="18" charset="0"/>
                          </a:rPr>
                          <m:t>31</m:t>
                        </m:r>
                      </m:sup>
                    </m:sSup>
                    <m:r>
                      <a:rPr lang="en-US" altLang="zh-CN" sz="3200" i="1" dirty="0">
                        <a:solidFill>
                          <a:srgbClr val="00B0F0"/>
                        </a:solidFill>
                        <a:latin typeface="Cambria Math" panose="02040503050406030204" pitchFamily="18" charset="0"/>
                        <a:cs typeface="Cambria Math" panose="02040503050406030204" pitchFamily="18" charset="0"/>
                      </a:rPr>
                      <m:t>−</m:t>
                    </m:r>
                    <m:r>
                      <a:rPr lang="en-US" altLang="zh-CN" sz="3200" i="1" dirty="0">
                        <a:solidFill>
                          <a:srgbClr val="00B0F0"/>
                        </a:solidFill>
                        <a:latin typeface="Cambria Math" panose="02040503050406030204" pitchFamily="18" charset="0"/>
                        <a:cs typeface="Cambria Math" panose="02040503050406030204" pitchFamily="18" charset="0"/>
                      </a:rPr>
                      <m:t>1</m:t>
                    </m:r>
                  </m:oMath>
                </a14:m>
                <a:endParaRPr lang="zh-CN" altLang="en-US" sz="3200" dirty="0"/>
              </a:p>
              <a:p>
                <a:pPr indent="0" algn="just">
                  <a:buFont typeface="Wingdings" panose="05000000000000000000" pitchFamily="2" charset="2"/>
                  <a:buNone/>
                </a:pPr>
                <a:r>
                  <a:rPr lang="zh-CN" altLang="en-US" sz="3200" dirty="0"/>
                  <a:t>只有</a:t>
                </a:r>
                <a:r>
                  <a:rPr lang="zh-CN" altLang="en-US" sz="3200" dirty="0">
                    <a:solidFill>
                      <a:srgbClr val="00B0F0"/>
                    </a:solidFill>
                  </a:rPr>
                  <a:t>整型(包括字符型)</a:t>
                </a:r>
                <a:r>
                  <a:rPr lang="zh-CN" altLang="en-US" sz="3200" dirty="0"/>
                  <a:t>数据可以加</a:t>
                </a:r>
                <a:r>
                  <a:rPr lang="zh-CN" altLang="en-US" sz="3200" dirty="0">
                    <a:solidFill>
                      <a:srgbClr val="00B0F0"/>
                    </a:solidFill>
                  </a:rPr>
                  <a:t>signed或unsigned修饰符，实型数据不能加</a:t>
                </a:r>
                <a:r>
                  <a:rPr lang="zh-CN" altLang="en-US" sz="3200" dirty="0"/>
                  <a:t>。</a:t>
                </a:r>
                <a:endParaRPr lang="zh-CN" altLang="en-US" sz="3200" dirty="0"/>
              </a:p>
              <a:p>
                <a:pPr indent="0" algn="just">
                  <a:buFont typeface="Wingdings" panose="05000000000000000000" pitchFamily="2" charset="2"/>
                  <a:buNone/>
                </a:pPr>
                <a:r>
                  <a:rPr lang="en-US" altLang="zh-CN" sz="3200" dirty="0">
                    <a:sym typeface="+mn-ea"/>
                  </a:rPr>
                  <a:t>(signed</a:t>
                </a:r>
                <a:r>
                  <a:rPr lang="zh-CN" altLang="en-US" sz="3200" dirty="0">
                    <a:sym typeface="+mn-ea"/>
                  </a:rPr>
                  <a:t>前缀和</a:t>
                </a:r>
                <a:r>
                  <a:rPr lang="en-US" altLang="zh-CN" sz="3200" dirty="0">
                    <a:sym typeface="+mn-ea"/>
                  </a:rPr>
                  <a:t>int</a:t>
                </a:r>
                <a:r>
                  <a:rPr lang="zh-CN" altLang="en-US" sz="3200" dirty="0">
                    <a:sym typeface="+mn-ea"/>
                  </a:rPr>
                  <a:t>无异，输出范围一致</a:t>
                </a:r>
                <a:r>
                  <a:rPr lang="en-US" altLang="zh-CN" sz="3200" dirty="0">
                    <a:solidFill>
                      <a:srgbClr val="00B0F0"/>
                    </a:solidFill>
                    <a:sym typeface="+mn-ea"/>
                  </a:rPr>
                  <a:t>[-</a:t>
                </a:r>
                <a14:m>
                  <m:oMath xmlns:m="http://schemas.openxmlformats.org/officeDocument/2006/math">
                    <m:sSup>
                      <m:sSupPr>
                        <m:ctrlPr>
                          <a:rPr lang="en-US" altLang="zh-CN" sz="3200" i="1" dirty="0">
                            <a:solidFill>
                              <a:srgbClr val="00B0F0"/>
                            </a:solidFill>
                            <a:latin typeface="Cambria Math" panose="02040503050406030204" pitchFamily="18" charset="0"/>
                            <a:cs typeface="Cambria Math" panose="02040503050406030204" pitchFamily="18" charset="0"/>
                          </a:rPr>
                        </m:ctrlPr>
                      </m:sSupPr>
                      <m:e>
                        <m:r>
                          <a:rPr lang="en-US" altLang="zh-CN" sz="3200" i="1" dirty="0">
                            <a:solidFill>
                              <a:srgbClr val="00B0F0"/>
                            </a:solidFill>
                            <a:latin typeface="Cambria Math" panose="02040503050406030204" pitchFamily="18" charset="0"/>
                            <a:cs typeface="Cambria Math" panose="02040503050406030204" pitchFamily="18" charset="0"/>
                          </a:rPr>
                          <m:t>2</m:t>
                        </m:r>
                      </m:e>
                      <m:sup>
                        <m:r>
                          <a:rPr lang="en-US" altLang="zh-CN" sz="3200" i="1" dirty="0">
                            <a:solidFill>
                              <a:srgbClr val="00B0F0"/>
                            </a:solidFill>
                            <a:latin typeface="Cambria Math" panose="02040503050406030204" pitchFamily="18" charset="0"/>
                            <a:cs typeface="Cambria Math" panose="02040503050406030204" pitchFamily="18" charset="0"/>
                          </a:rPr>
                          <m:t>8</m:t>
                        </m:r>
                        <m:r>
                          <a:rPr lang="en-US" altLang="zh-CN" sz="3200" i="1" dirty="0">
                            <a:solidFill>
                              <a:srgbClr val="00B0F0"/>
                            </a:solidFill>
                            <a:latin typeface="Cambria Math" panose="02040503050406030204" pitchFamily="18" charset="0"/>
                            <a:cs typeface="Cambria Math" panose="02040503050406030204" pitchFamily="18" charset="0"/>
                          </a:rPr>
                          <m:t>𝑛</m:t>
                        </m:r>
                        <m:r>
                          <a:rPr lang="en-US" altLang="zh-CN" sz="3200" i="1" dirty="0">
                            <a:solidFill>
                              <a:srgbClr val="00B0F0"/>
                            </a:solidFill>
                            <a:latin typeface="Cambria Math" panose="02040503050406030204" pitchFamily="18" charset="0"/>
                            <a:cs typeface="Cambria Math" panose="02040503050406030204" pitchFamily="18" charset="0"/>
                          </a:rPr>
                          <m:t>−</m:t>
                        </m:r>
                        <m:r>
                          <a:rPr lang="en-US" altLang="zh-CN" sz="3200" i="1" dirty="0">
                            <a:solidFill>
                              <a:srgbClr val="00B0F0"/>
                            </a:solidFill>
                            <a:latin typeface="Cambria Math" panose="02040503050406030204" pitchFamily="18" charset="0"/>
                            <a:cs typeface="Cambria Math" panose="02040503050406030204" pitchFamily="18" charset="0"/>
                          </a:rPr>
                          <m:t>1</m:t>
                        </m:r>
                      </m:sup>
                    </m:sSup>
                    <m:r>
                      <a:rPr lang="en-US" altLang="zh-CN" sz="3200" i="1" dirty="0">
                        <a:solidFill>
                          <a:srgbClr val="00B0F0"/>
                        </a:solidFill>
                        <a:latin typeface="Cambria Math" panose="02040503050406030204" pitchFamily="18" charset="0"/>
                        <a:cs typeface="Cambria Math" panose="02040503050406030204" pitchFamily="18" charset="0"/>
                      </a:rPr>
                      <m:t>,</m:t>
                    </m:r>
                    <m:sSup>
                      <m:sSupPr>
                        <m:ctrlPr>
                          <a:rPr lang="en-US" altLang="zh-CN" sz="3200" i="1" dirty="0">
                            <a:solidFill>
                              <a:srgbClr val="00B0F0"/>
                            </a:solidFill>
                            <a:latin typeface="Cambria Math" panose="02040503050406030204" pitchFamily="18" charset="0"/>
                            <a:cs typeface="Cambria Math" panose="02040503050406030204" pitchFamily="18" charset="0"/>
                          </a:rPr>
                        </m:ctrlPr>
                      </m:sSupPr>
                      <m:e>
                        <m:r>
                          <a:rPr lang="en-US" altLang="zh-CN" sz="3200" i="1" dirty="0">
                            <a:solidFill>
                              <a:srgbClr val="00B0F0"/>
                            </a:solidFill>
                            <a:latin typeface="Cambria Math" panose="02040503050406030204" pitchFamily="18" charset="0"/>
                            <a:cs typeface="Cambria Math" panose="02040503050406030204" pitchFamily="18" charset="0"/>
                          </a:rPr>
                          <m:t>2</m:t>
                        </m:r>
                      </m:e>
                      <m:sup>
                        <m:r>
                          <a:rPr lang="en-US" altLang="zh-CN" sz="3200" i="1" dirty="0">
                            <a:solidFill>
                              <a:srgbClr val="00B0F0"/>
                            </a:solidFill>
                            <a:latin typeface="Cambria Math" panose="02040503050406030204" pitchFamily="18" charset="0"/>
                            <a:cs typeface="Cambria Math" panose="02040503050406030204" pitchFamily="18" charset="0"/>
                          </a:rPr>
                          <m:t>8</m:t>
                        </m:r>
                        <m:r>
                          <a:rPr lang="en-US" altLang="zh-CN" sz="3200" i="1" dirty="0">
                            <a:solidFill>
                              <a:srgbClr val="00B0F0"/>
                            </a:solidFill>
                            <a:latin typeface="Cambria Math" panose="02040503050406030204" pitchFamily="18" charset="0"/>
                            <a:cs typeface="Cambria Math" panose="02040503050406030204" pitchFamily="18" charset="0"/>
                          </a:rPr>
                          <m:t>𝑛</m:t>
                        </m:r>
                        <m:r>
                          <a:rPr lang="en-US" altLang="zh-CN" sz="3200" i="1" dirty="0">
                            <a:solidFill>
                              <a:srgbClr val="00B0F0"/>
                            </a:solidFill>
                            <a:latin typeface="Cambria Math" panose="02040503050406030204" pitchFamily="18" charset="0"/>
                            <a:cs typeface="Cambria Math" panose="02040503050406030204" pitchFamily="18" charset="0"/>
                          </a:rPr>
                          <m:t>−</m:t>
                        </m:r>
                        <m:r>
                          <a:rPr lang="en-US" altLang="zh-CN" sz="3200" i="1" dirty="0">
                            <a:solidFill>
                              <a:srgbClr val="00B0F0"/>
                            </a:solidFill>
                            <a:latin typeface="Cambria Math" panose="02040503050406030204" pitchFamily="18" charset="0"/>
                            <a:cs typeface="Cambria Math" panose="02040503050406030204" pitchFamily="18" charset="0"/>
                          </a:rPr>
                          <m:t>1</m:t>
                        </m:r>
                      </m:sup>
                    </m:sSup>
                    <m:r>
                      <a:rPr lang="en-US" altLang="zh-CN" sz="3200" i="1" dirty="0">
                        <a:solidFill>
                          <a:srgbClr val="00B0F0"/>
                        </a:solidFill>
                        <a:latin typeface="Cambria Math" panose="02040503050406030204" pitchFamily="18" charset="0"/>
                        <a:cs typeface="Cambria Math" panose="02040503050406030204" pitchFamily="18" charset="0"/>
                      </a:rPr>
                      <m:t>−</m:t>
                    </m:r>
                    <m:r>
                      <a:rPr lang="en-US" altLang="zh-CN" sz="3200" i="1" dirty="0">
                        <a:solidFill>
                          <a:srgbClr val="00B0F0"/>
                        </a:solidFill>
                        <a:latin typeface="Cambria Math" panose="02040503050406030204" pitchFamily="18" charset="0"/>
                        <a:cs typeface="Cambria Math" panose="02040503050406030204" pitchFamily="18" charset="0"/>
                      </a:rPr>
                      <m:t>1</m:t>
                    </m:r>
                  </m:oMath>
                </a14:m>
                <a:r>
                  <a:rPr lang="en-US" altLang="zh-CN" sz="3200" dirty="0">
                    <a:solidFill>
                      <a:srgbClr val="00B0F0"/>
                    </a:solidFill>
                    <a:sym typeface="+mn-ea"/>
                  </a:rPr>
                  <a:t>]</a:t>
                </a:r>
                <a:r>
                  <a:rPr lang="zh-CN" altLang="en-US" sz="3200" dirty="0">
                    <a:sym typeface="+mn-ea"/>
                  </a:rPr>
                  <a:t>，但是</a:t>
                </a:r>
                <a:r>
                  <a:rPr lang="en-US" altLang="zh-CN" sz="3200" dirty="0">
                    <a:sym typeface="+mn-ea"/>
                  </a:rPr>
                  <a:t>unsigned </a:t>
                </a:r>
                <a:r>
                  <a:rPr lang="zh-CN" altLang="en-US" sz="3200" dirty="0">
                    <a:sym typeface="+mn-ea"/>
                  </a:rPr>
                  <a:t>前缀只能表示</a:t>
                </a:r>
                <a:r>
                  <a:rPr lang="zh-CN" altLang="en-US" sz="3200" dirty="0">
                    <a:solidFill>
                      <a:srgbClr val="00B0F0"/>
                    </a:solidFill>
                    <a:sym typeface="+mn-ea"/>
                  </a:rPr>
                  <a:t>正数或者是零，范围是</a:t>
                </a:r>
                <a:r>
                  <a:rPr lang="en-US" altLang="zh-CN" sz="3200" dirty="0">
                    <a:solidFill>
                      <a:srgbClr val="00B0F0"/>
                    </a:solidFill>
                    <a:sym typeface="+mn-ea"/>
                  </a:rPr>
                  <a:t>[0,</a:t>
                </a:r>
                <a14:m>
                  <m:oMath xmlns:m="http://schemas.openxmlformats.org/officeDocument/2006/math">
                    <m:sSup>
                      <m:sSupPr>
                        <m:ctrlPr>
                          <a:rPr lang="en-US" altLang="zh-CN" sz="3200" i="1" dirty="0">
                            <a:solidFill>
                              <a:srgbClr val="00B0F0"/>
                            </a:solidFill>
                            <a:latin typeface="Cambria Math" panose="02040503050406030204" pitchFamily="18" charset="0"/>
                            <a:cs typeface="Cambria Math" panose="02040503050406030204" pitchFamily="18" charset="0"/>
                          </a:rPr>
                        </m:ctrlPr>
                      </m:sSupPr>
                      <m:e>
                        <m:r>
                          <a:rPr lang="en-US" altLang="zh-CN" sz="3200" i="1" dirty="0">
                            <a:solidFill>
                              <a:srgbClr val="00B0F0"/>
                            </a:solidFill>
                            <a:latin typeface="Cambria Math" panose="02040503050406030204" pitchFamily="18" charset="0"/>
                            <a:cs typeface="Cambria Math" panose="02040503050406030204" pitchFamily="18" charset="0"/>
                          </a:rPr>
                          <m:t>2</m:t>
                        </m:r>
                      </m:e>
                      <m:sup>
                        <m:r>
                          <a:rPr lang="en-US" altLang="zh-CN" sz="3200" i="1" dirty="0">
                            <a:solidFill>
                              <a:srgbClr val="00B0F0"/>
                            </a:solidFill>
                            <a:latin typeface="Cambria Math" panose="02040503050406030204" pitchFamily="18" charset="0"/>
                            <a:cs typeface="Cambria Math" panose="02040503050406030204" pitchFamily="18" charset="0"/>
                          </a:rPr>
                          <m:t>8</m:t>
                        </m:r>
                        <m:r>
                          <a:rPr lang="en-US" altLang="zh-CN" sz="3200" i="1" dirty="0">
                            <a:solidFill>
                              <a:srgbClr val="00B0F0"/>
                            </a:solidFill>
                            <a:latin typeface="Cambria Math" panose="02040503050406030204" pitchFamily="18" charset="0"/>
                            <a:cs typeface="Cambria Math" panose="02040503050406030204" pitchFamily="18" charset="0"/>
                          </a:rPr>
                          <m:t>𝑛</m:t>
                        </m:r>
                      </m:sup>
                    </m:sSup>
                    <m:r>
                      <a:rPr lang="en-US" altLang="zh-CN" sz="3200" i="1" dirty="0">
                        <a:solidFill>
                          <a:srgbClr val="00B0F0"/>
                        </a:solidFill>
                        <a:latin typeface="Cambria Math" panose="02040503050406030204" pitchFamily="18" charset="0"/>
                        <a:cs typeface="Cambria Math" panose="02040503050406030204" pitchFamily="18" charset="0"/>
                      </a:rPr>
                      <m:t>−</m:t>
                    </m:r>
                    <m:r>
                      <a:rPr lang="en-US" altLang="zh-CN" sz="3200" i="1" dirty="0">
                        <a:solidFill>
                          <a:srgbClr val="00B0F0"/>
                        </a:solidFill>
                        <a:latin typeface="Cambria Math" panose="02040503050406030204" pitchFamily="18" charset="0"/>
                        <a:cs typeface="Cambria Math" panose="02040503050406030204" pitchFamily="18" charset="0"/>
                      </a:rPr>
                      <m:t>1</m:t>
                    </m:r>
                  </m:oMath>
                </a14:m>
                <a:r>
                  <a:rPr lang="en-US" altLang="zh-CN" sz="3200" dirty="0">
                    <a:solidFill>
                      <a:srgbClr val="00B0F0"/>
                    </a:solidFill>
                    <a:sym typeface="+mn-ea"/>
                  </a:rPr>
                  <a:t>])</a:t>
                </a:r>
                <a:endParaRPr lang="zh-CN" altLang="en-US" sz="3200" dirty="0"/>
              </a:p>
              <a:p>
                <a:pPr indent="0" algn="just">
                  <a:buFont typeface="Wingdings" panose="05000000000000000000" pitchFamily="2" charset="2"/>
                  <a:buNone/>
                </a:pPr>
                <a:r>
                  <a:rPr lang="zh-CN" altLang="en-US" sz="3200" dirty="0"/>
                  <a:t>对无符号整型数据用“%u”格式输出。%u表示用无符号十进制数的格式输出。</a:t>
                </a:r>
                <a:endParaRPr lang="zh-CN" altLang="en-US" sz="3200" dirty="0"/>
              </a:p>
              <a:p>
                <a:pPr indent="0" algn="just">
                  <a:buFont typeface="Wingdings" panose="05000000000000000000" pitchFamily="2" charset="2"/>
                  <a:buNone/>
                </a:pPr>
                <a:r>
                  <a:rPr lang="zh-CN" altLang="en-US" sz="3200" dirty="0"/>
                  <a:t>printf("%u", a);</a:t>
                </a:r>
                <a:endParaRPr lang="zh-CN" altLang="en-US" sz="3200" dirty="0"/>
              </a:p>
            </p:txBody>
          </p:sp>
        </mc:Choice>
        <mc:Fallback>
          <p:sp>
            <p:nvSpPr>
              <p:cNvPr id="2" name="文本框 1"/>
              <p:cNvSpPr txBox="1">
                <a:spLocks noRot="1" noChangeAspect="1" noMove="1" noResize="1" noEditPoints="1" noAdjustHandles="1" noChangeArrowheads="1" noChangeShapeType="1" noTextEdit="1"/>
              </p:cNvSpPr>
              <p:nvPr/>
            </p:nvSpPr>
            <p:spPr>
              <a:xfrm>
                <a:off x="828392" y="957490"/>
                <a:ext cx="10391976" cy="5569585"/>
              </a:xfrm>
              <a:prstGeom prst="rect">
                <a:avLst/>
              </a:prstGeom>
              <a:blipFill rotWithShape="1">
                <a:blip r:embed="rId1"/>
                <a:stretch>
                  <a:fillRect l="-3" t="-10" r="5" b="1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 name="KSO_WM_UNIT_PLACING_PICTURE_USER_VIEWPORT" val="{&quot;height&quot;:4844,&quot;width&quot;:9688}"/>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UNIT_PLACING_PICTURE_USER_VIEWPORT" val="{&quot;height&quot;:9962,&quot;width&quot;:9862}"/>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 name="KSO_WM_UNIT_PLACING_PICTURE_USER_VIEWPORT" val="{&quot;height&quot;:1103,&quot;width&quot;:1605}"/>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UNIT_PLACING_PICTURE_USER_VIEWPORT" val="{&quot;height&quot;:3744,&quot;width&quot;:14862}"/>
</p:tagLst>
</file>

<file path=ppt/tags/tag33.xml><?xml version="1.0" encoding="utf-8"?>
<p:tagLst xmlns:p="http://schemas.openxmlformats.org/presentationml/2006/main">
  <p:tag name="KSO_WM_UNIT_PLACING_PICTURE_USER_VIEWPORT" val="{&quot;height&quot;:2115,&quot;width&quot;:8745}"/>
</p:tagLst>
</file>

<file path=ppt/tags/tag34.xml><?xml version="1.0" encoding="utf-8"?>
<p:tagLst xmlns:p="http://schemas.openxmlformats.org/presentationml/2006/main">
  <p:tag name="KSO_WM_BEAUTIFY_FLAG" val=""/>
  <p:tag name="KSO_WM_UNIT_PLACING_PICTURE_USER_VIEWPORT" val="{&quot;height&quot;:2808,&quot;width&quot;:5388}"/>
</p:tagLst>
</file>

<file path=ppt/tags/tag35.xml><?xml version="1.0" encoding="utf-8"?>
<p:tagLst xmlns:p="http://schemas.openxmlformats.org/presentationml/2006/main">
  <p:tag name="KSO_WM_UNIT_PLACING_PICTURE_USER_VIEWPORT" val="{&quot;height&quot;:4604,&quot;width&quot;:9611}"/>
  <p:tag name="KSO_WM_BEAUTIFY_FLAG" val=""/>
</p:tagLst>
</file>

<file path=ppt/tags/tag36.xml><?xml version="1.0" encoding="utf-8"?>
<p:tagLst xmlns:p="http://schemas.openxmlformats.org/presentationml/2006/main">
  <p:tag name="KSO_WM_BEAUTIFY_FLAG" val=""/>
  <p:tag name="KSO_WM_UNIT_PLACING_PICTURE_USER_VIEWPORT" val="{&quot;height&quot;:4140,&quot;width&quot;:8299}"/>
</p:tagLst>
</file>

<file path=ppt/tags/tag37.xml><?xml version="1.0" encoding="utf-8"?>
<p:tagLst xmlns:p="http://schemas.openxmlformats.org/presentationml/2006/main">
  <p:tag name="KSO_WM_UNIT_PLACING_PICTURE_USER_VIEWPORT" val="{&quot;height&quot;:3493,&quot;width&quot;:19006}"/>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PP_MARK_KEY" val="85087069-049e-46c1-8ef6-647cd73969b5"/>
  <p:tag name="COMMONDATA" val="eyJoZGlkIjoiMGYzY2IwMjQwNDg2Nzc2NjU2MGNlMDcxZDIwMjY4ZjgifQ=="/>
</p:tagLst>
</file>

<file path=ppt/tags/tag4.xml><?xml version="1.0" encoding="utf-8"?>
<p:tagLst xmlns:p="http://schemas.openxmlformats.org/presentationml/2006/main">
  <p:tag name="KSO_WM_BEAUTIFY_FLAG" val=""/>
  <p:tag name="KSO_WM_UNIT_PLACING_PICTURE_USER_VIEWPORT" val="{&quot;height&quot;:9250,&quot;width&quot;:7780}"/>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 name="KSO_WM_UNIT_PLACING_PICTURE_USER_VIEWPORT" val="{&quot;height&quot;:391,&quot;width&quot;:2969}"/>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 name="KSO_WM_UNIT_PLACING_PICTURE_USER_VIEWPORT" val="{&quot;height&quot;:391,&quot;width&quot;:296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20277</Words>
  <Application>WPS 演示</Application>
  <PresentationFormat>宽屏</PresentationFormat>
  <Paragraphs>1417</Paragraphs>
  <Slides>88</Slides>
  <Notes>71</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vt:i4>
      </vt:variant>
      <vt:variant>
        <vt:lpstr>幻灯片标题</vt:lpstr>
      </vt:variant>
      <vt:variant>
        <vt:i4>88</vt:i4>
      </vt:variant>
    </vt:vector>
  </HeadingPairs>
  <TitlesOfParts>
    <vt:vector size="110" baseType="lpstr">
      <vt:lpstr>Arial</vt:lpstr>
      <vt:lpstr>宋体</vt:lpstr>
      <vt:lpstr>Wingdings</vt:lpstr>
      <vt:lpstr>等线</vt:lpstr>
      <vt:lpstr>微软雅黑</vt:lpstr>
      <vt:lpstr>Century Gothic</vt:lpstr>
      <vt:lpstr>经典综艺体简</vt:lpstr>
      <vt:lpstr>Wingdings</vt:lpstr>
      <vt:lpstr>Calibri</vt:lpstr>
      <vt:lpstr>Times New Roman</vt:lpstr>
      <vt:lpstr>Cambria Math</vt:lpstr>
      <vt:lpstr>Arial Unicode MS</vt:lpstr>
      <vt:lpstr>等线 Light</vt:lpstr>
      <vt:lpstr>华文新魏</vt:lpstr>
      <vt:lpstr>MS Mincho</vt:lpstr>
      <vt:lpstr>新宋体</vt:lpstr>
      <vt:lpstr>华文行楷</vt:lpstr>
      <vt:lpstr>AMGDT</vt:lpstr>
      <vt:lpstr>Office 主题​​</vt:lpstr>
      <vt:lpstr>Equation.KSEE3</vt:lpstr>
      <vt:lpstr>Equation.KSEE3</vt:lpstr>
      <vt:lpstr>Equation.KSEE3</vt:lpstr>
      <vt:lpstr>PowerPoint 演示文稿</vt:lpstr>
      <vt:lpstr>                            进制</vt:lpstr>
      <vt:lpstr>PowerPoint 演示文稿</vt:lpstr>
      <vt:lpstr>              ASCII码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各类数值型数据之间的混合运算</vt:lpstr>
      <vt:lpstr>PowerPoint 演示文稿</vt:lpstr>
      <vt:lpstr>PowerPoint 演示文稿</vt:lpstr>
      <vt:lpstr>PowerPoint 演示文稿</vt:lpstr>
      <vt:lpstr>PowerPoint 演示文稿</vt:lpstr>
      <vt:lpstr>PowerPoint 演示文稿</vt:lpstr>
      <vt:lpstr>输入分隔符的指定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华硕电脑</cp:lastModifiedBy>
  <cp:revision>46</cp:revision>
  <dcterms:created xsi:type="dcterms:W3CDTF">2022-10-15T08:01:00Z</dcterms:created>
  <dcterms:modified xsi:type="dcterms:W3CDTF">2023-02-09T13:24:03Z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065BCA8E75034EC39CD051E8C5EB84DB</vt:lpwstr>
  </property>
  <property fmtid="{D5CDD505-2E9C-101B-9397-08002B2CF9AE}" pid="3" name="KSOProductBuildVer">
    <vt:lpwstr>2052-11.1.0.13703</vt:lpwstr>
  </property>
</Properties>
</file>